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notesMasterIdLst>
    <p:notesMasterId r:id="rId56"/>
  </p:notesMasterIdLst>
  <p:handoutMasterIdLst>
    <p:handoutMasterId r:id="rId57"/>
  </p:handoutMasterIdLst>
  <p:sldIdLst>
    <p:sldId id="270" r:id="rId2"/>
    <p:sldId id="552" r:id="rId3"/>
    <p:sldId id="553" r:id="rId4"/>
    <p:sldId id="554" r:id="rId5"/>
    <p:sldId id="555" r:id="rId6"/>
    <p:sldId id="556" r:id="rId7"/>
    <p:sldId id="557" r:id="rId8"/>
    <p:sldId id="558" r:id="rId9"/>
    <p:sldId id="559" r:id="rId10"/>
    <p:sldId id="560" r:id="rId11"/>
    <p:sldId id="561" r:id="rId12"/>
    <p:sldId id="562" r:id="rId13"/>
    <p:sldId id="563" r:id="rId14"/>
    <p:sldId id="564" r:id="rId15"/>
    <p:sldId id="565" r:id="rId16"/>
    <p:sldId id="566" r:id="rId17"/>
    <p:sldId id="567" r:id="rId18"/>
    <p:sldId id="568" r:id="rId19"/>
    <p:sldId id="569" r:id="rId20"/>
    <p:sldId id="570" r:id="rId21"/>
    <p:sldId id="571" r:id="rId22"/>
    <p:sldId id="572" r:id="rId23"/>
    <p:sldId id="573" r:id="rId24"/>
    <p:sldId id="574" r:id="rId25"/>
    <p:sldId id="575" r:id="rId26"/>
    <p:sldId id="576" r:id="rId27"/>
    <p:sldId id="577" r:id="rId28"/>
    <p:sldId id="578" r:id="rId29"/>
    <p:sldId id="579" r:id="rId30"/>
    <p:sldId id="580" r:id="rId31"/>
    <p:sldId id="581" r:id="rId32"/>
    <p:sldId id="582" r:id="rId33"/>
    <p:sldId id="583" r:id="rId34"/>
    <p:sldId id="584" r:id="rId35"/>
    <p:sldId id="585" r:id="rId36"/>
    <p:sldId id="586" r:id="rId37"/>
    <p:sldId id="587" r:id="rId38"/>
    <p:sldId id="588" r:id="rId39"/>
    <p:sldId id="591" r:id="rId40"/>
    <p:sldId id="592" r:id="rId41"/>
    <p:sldId id="593" r:id="rId42"/>
    <p:sldId id="594" r:id="rId43"/>
    <p:sldId id="595" r:id="rId44"/>
    <p:sldId id="596" r:id="rId45"/>
    <p:sldId id="597" r:id="rId46"/>
    <p:sldId id="598" r:id="rId47"/>
    <p:sldId id="599" r:id="rId48"/>
    <p:sldId id="600" r:id="rId49"/>
    <p:sldId id="601" r:id="rId50"/>
    <p:sldId id="602" r:id="rId51"/>
    <p:sldId id="603" r:id="rId52"/>
    <p:sldId id="604" r:id="rId53"/>
    <p:sldId id="605" r:id="rId54"/>
    <p:sldId id="479" r:id="rId55"/>
  </p:sldIdLst>
  <p:sldSz cx="9144000" cy="6858000" type="screen4x3"/>
  <p:notesSz cx="7053263" cy="9309100"/>
  <p:embeddedFontLst>
    <p:embeddedFont>
      <p:font typeface="Angsana New" pitchFamily="18" charset="-34"/>
      <p:regular r:id="rId58"/>
      <p:bold r:id="rId59"/>
      <p:italic r:id="rId60"/>
      <p:boldItalic r:id="rId61"/>
    </p:embeddedFont>
    <p:embeddedFont>
      <p:font typeface="Cordia New" pitchFamily="34" charset="-34"/>
      <p:regular r:id="rId62"/>
      <p:bold r:id="rId63"/>
      <p:italic r:id="rId64"/>
      <p:boldItalic r:id="rId65"/>
    </p:embeddedFont>
    <p:embeddedFont>
      <p:font typeface="TH SarabunPSK" pitchFamily="34" charset="-34"/>
      <p:regular r:id="rId66"/>
      <p:bold r:id="rId67"/>
      <p:italic r:id="rId68"/>
      <p:boldItalic r:id="rId69"/>
    </p:embeddedFont>
    <p:embeddedFont>
      <p:font typeface="Calibri" pitchFamily="34" charset="0"/>
      <p:regular r:id="rId70"/>
      <p:bold r:id="rId71"/>
      <p:italic r:id="rId72"/>
      <p:boldItalic r:id="rId73"/>
    </p:embeddedFont>
    <p:embeddedFont>
      <p:font typeface="TH SarabunIT๙" pitchFamily="34" charset="-34"/>
      <p:regular r:id="rId74"/>
      <p:bold r:id="rId75"/>
      <p:italic r:id="rId76"/>
      <p:boldItalic r:id="rId77"/>
    </p:embeddedFont>
    <p:embeddedFont>
      <p:font typeface="Browallia New" pitchFamily="34" charset="-34"/>
      <p:regular r:id="rId78"/>
      <p:bold r:id="rId79"/>
      <p:italic r:id="rId80"/>
      <p:boldItalic r:id="rId81"/>
    </p:embeddedFont>
    <p:embeddedFont>
      <p:font typeface="Wingdings 2" pitchFamily="18" charset="2"/>
      <p:regular r:id="rId82"/>
    </p:embeddedFont>
    <p:embeddedFont>
      <p:font typeface="Constantia" pitchFamily="18" charset="0"/>
      <p:regular r:id="rId83"/>
      <p:bold r:id="rId84"/>
      <p:italic r:id="rId85"/>
      <p:boldItalic r:id="rId86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1BB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54" y="-2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6.fntdata"/><Relationship Id="rId68" Type="http://schemas.openxmlformats.org/officeDocument/2006/relationships/font" Target="fonts/font11.fntdata"/><Relationship Id="rId76" Type="http://schemas.openxmlformats.org/officeDocument/2006/relationships/font" Target="fonts/font19.fntdata"/><Relationship Id="rId84" Type="http://schemas.openxmlformats.org/officeDocument/2006/relationships/font" Target="fonts/font27.fntdata"/><Relationship Id="rId89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openxmlformats.org/officeDocument/2006/relationships/font" Target="fonts/font9.fntdata"/><Relationship Id="rId74" Type="http://schemas.openxmlformats.org/officeDocument/2006/relationships/font" Target="fonts/font17.fntdata"/><Relationship Id="rId79" Type="http://schemas.openxmlformats.org/officeDocument/2006/relationships/font" Target="fonts/font22.fntdata"/><Relationship Id="rId87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4.fntdata"/><Relationship Id="rId82" Type="http://schemas.openxmlformats.org/officeDocument/2006/relationships/font" Target="fonts/font25.fntdata"/><Relationship Id="rId90" Type="http://schemas.openxmlformats.org/officeDocument/2006/relationships/tableStyles" Target="tableStyle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64" Type="http://schemas.openxmlformats.org/officeDocument/2006/relationships/font" Target="fonts/font7.fntdata"/><Relationship Id="rId69" Type="http://schemas.openxmlformats.org/officeDocument/2006/relationships/font" Target="fonts/font12.fntdata"/><Relationship Id="rId77" Type="http://schemas.openxmlformats.org/officeDocument/2006/relationships/font" Target="fonts/font20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5.fntdata"/><Relationship Id="rId80" Type="http://schemas.openxmlformats.org/officeDocument/2006/relationships/font" Target="fonts/font23.fntdata"/><Relationship Id="rId85" Type="http://schemas.openxmlformats.org/officeDocument/2006/relationships/font" Target="fonts/font2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5.fntdata"/><Relationship Id="rId70" Type="http://schemas.openxmlformats.org/officeDocument/2006/relationships/font" Target="fonts/font13.fntdata"/><Relationship Id="rId75" Type="http://schemas.openxmlformats.org/officeDocument/2006/relationships/font" Target="fonts/font18.fntdata"/><Relationship Id="rId83" Type="http://schemas.openxmlformats.org/officeDocument/2006/relationships/font" Target="fonts/font26.fntdata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73" Type="http://schemas.openxmlformats.org/officeDocument/2006/relationships/font" Target="fonts/font16.fntdata"/><Relationship Id="rId78" Type="http://schemas.openxmlformats.org/officeDocument/2006/relationships/font" Target="fonts/font21.fntdata"/><Relationship Id="rId81" Type="http://schemas.openxmlformats.org/officeDocument/2006/relationships/font" Target="fonts/font24.fntdata"/><Relationship Id="rId86" Type="http://schemas.openxmlformats.org/officeDocument/2006/relationships/font" Target="fonts/font2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3056414" cy="465455"/>
          </a:xfrm>
          <a:prstGeom prst="rect">
            <a:avLst/>
          </a:prstGeom>
        </p:spPr>
        <p:txBody>
          <a:bodyPr vert="horz" lIns="91164" tIns="45581" rIns="91164" bIns="45581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95219" y="2"/>
            <a:ext cx="3056414" cy="465455"/>
          </a:xfrm>
          <a:prstGeom prst="rect">
            <a:avLst/>
          </a:prstGeom>
        </p:spPr>
        <p:txBody>
          <a:bodyPr vert="horz" lIns="91164" tIns="45581" rIns="91164" bIns="45581" rtlCol="0"/>
          <a:lstStyle>
            <a:lvl1pPr algn="r">
              <a:defRPr sz="1200"/>
            </a:lvl1pPr>
          </a:lstStyle>
          <a:p>
            <a:fld id="{CA78F2A3-DBBF-4FB8-84EB-924302DDD686}" type="datetimeFigureOut">
              <a:rPr lang="th-TH" smtClean="0"/>
              <a:pPr/>
              <a:t>23/08/58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2" y="8842033"/>
            <a:ext cx="3056414" cy="465455"/>
          </a:xfrm>
          <a:prstGeom prst="rect">
            <a:avLst/>
          </a:prstGeom>
        </p:spPr>
        <p:txBody>
          <a:bodyPr vert="horz" lIns="91164" tIns="45581" rIns="91164" bIns="45581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95219" y="8842033"/>
            <a:ext cx="3056414" cy="465455"/>
          </a:xfrm>
          <a:prstGeom prst="rect">
            <a:avLst/>
          </a:prstGeom>
        </p:spPr>
        <p:txBody>
          <a:bodyPr vert="horz" lIns="91164" tIns="45581" rIns="91164" bIns="45581" rtlCol="0" anchor="b"/>
          <a:lstStyle>
            <a:lvl1pPr algn="r">
              <a:defRPr sz="1200"/>
            </a:lvl1pPr>
          </a:lstStyle>
          <a:p>
            <a:fld id="{5CD67A72-D74F-44F2-8ADF-F6F43ADD9AF8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802559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3056855" cy="465455"/>
          </a:xfrm>
          <a:prstGeom prst="rect">
            <a:avLst/>
          </a:prstGeom>
        </p:spPr>
        <p:txBody>
          <a:bodyPr vert="horz" lIns="91438" tIns="45720" rIns="91438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94754" y="2"/>
            <a:ext cx="3056855" cy="465455"/>
          </a:xfrm>
          <a:prstGeom prst="rect">
            <a:avLst/>
          </a:prstGeom>
        </p:spPr>
        <p:txBody>
          <a:bodyPr vert="horz" lIns="91438" tIns="45720" rIns="91438" bIns="45720" rtlCol="0"/>
          <a:lstStyle>
            <a:lvl1pPr algn="r">
              <a:defRPr sz="1200"/>
            </a:lvl1pPr>
          </a:lstStyle>
          <a:p>
            <a:fld id="{891DE6EC-50B1-4313-81FF-3985DE0440EC}" type="datetimeFigureOut">
              <a:rPr lang="th-TH" smtClean="0"/>
              <a:pPr/>
              <a:t>23/08/58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698500"/>
            <a:ext cx="4656137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8" tIns="45720" rIns="91438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4665" y="4421825"/>
            <a:ext cx="5643934" cy="4189095"/>
          </a:xfrm>
          <a:prstGeom prst="rect">
            <a:avLst/>
          </a:prstGeom>
        </p:spPr>
        <p:txBody>
          <a:bodyPr vert="horz" lIns="91438" tIns="45720" rIns="91438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2" y="8842157"/>
            <a:ext cx="3056855" cy="465455"/>
          </a:xfrm>
          <a:prstGeom prst="rect">
            <a:avLst/>
          </a:prstGeom>
        </p:spPr>
        <p:txBody>
          <a:bodyPr vert="horz" lIns="91438" tIns="45720" rIns="91438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94754" y="8842157"/>
            <a:ext cx="3056855" cy="465455"/>
          </a:xfrm>
          <a:prstGeom prst="rect">
            <a:avLst/>
          </a:prstGeom>
        </p:spPr>
        <p:txBody>
          <a:bodyPr vert="horz" lIns="91438" tIns="45720" rIns="91438" bIns="45720" rtlCol="0" anchor="b"/>
          <a:lstStyle>
            <a:lvl1pPr algn="r">
              <a:defRPr sz="1200"/>
            </a:lvl1pPr>
          </a:lstStyle>
          <a:p>
            <a:fld id="{FBEECED4-580F-4FC6-BA8D-C6C4F374FB0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7850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</a:t>
            </a:fld>
            <a:endParaRPr lang="th-TH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11</a:t>
            </a:fld>
            <a:endParaRPr lang="th-TH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12</a:t>
            </a:fld>
            <a:endParaRPr lang="th-TH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13</a:t>
            </a:fld>
            <a:endParaRPr lang="th-TH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14</a:t>
            </a:fld>
            <a:endParaRPr lang="th-TH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51204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ED3CFD-7164-4B62-AD07-A4F17DD08EFC}" type="slidenum">
              <a:rPr lang="en-US" smtClean="0"/>
              <a:pPr/>
              <a:t>15</a:t>
            </a:fld>
            <a:endParaRPr lang="th-TH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16</a:t>
            </a:fld>
            <a:endParaRPr lang="th-TH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17</a:t>
            </a:fld>
            <a:endParaRPr lang="th-TH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18</a:t>
            </a:fld>
            <a:endParaRPr lang="th-TH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19</a:t>
            </a:fld>
            <a:endParaRPr lang="th-TH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20</a:t>
            </a:fld>
            <a:endParaRPr lang="th-TH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</a:t>
            </a:fld>
            <a:endParaRPr lang="th-TH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21</a:t>
            </a:fld>
            <a:endParaRPr lang="th-TH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22</a:t>
            </a:fld>
            <a:endParaRPr lang="th-TH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23</a:t>
            </a:fld>
            <a:endParaRPr lang="th-TH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24</a:t>
            </a:fld>
            <a:endParaRPr lang="th-TH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51204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ED3CFD-7164-4B62-AD07-A4F17DD08EFC}" type="slidenum">
              <a:rPr lang="en-US" smtClean="0"/>
              <a:pPr/>
              <a:t>25</a:t>
            </a:fld>
            <a:endParaRPr lang="th-TH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26</a:t>
            </a:fld>
            <a:endParaRPr lang="th-TH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27</a:t>
            </a:fld>
            <a:endParaRPr lang="th-TH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28</a:t>
            </a:fld>
            <a:endParaRPr lang="th-TH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29</a:t>
            </a:fld>
            <a:endParaRPr lang="th-TH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30</a:t>
            </a:fld>
            <a:endParaRPr lang="th-TH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</a:t>
            </a:fld>
            <a:endParaRPr lang="th-TH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31</a:t>
            </a:fld>
            <a:endParaRPr lang="th-TH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32</a:t>
            </a:fld>
            <a:endParaRPr lang="th-TH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33</a:t>
            </a:fld>
            <a:endParaRPr lang="th-TH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34</a:t>
            </a:fld>
            <a:endParaRPr lang="th-TH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35</a:t>
            </a:fld>
            <a:endParaRPr lang="th-TH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36</a:t>
            </a:fld>
            <a:endParaRPr lang="th-TH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37</a:t>
            </a:fld>
            <a:endParaRPr lang="th-TH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38</a:t>
            </a:fld>
            <a:endParaRPr lang="th-TH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39</a:t>
            </a:fld>
            <a:endParaRPr lang="th-TH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40</a:t>
            </a:fld>
            <a:endParaRPr lang="th-TH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5</a:t>
            </a:fld>
            <a:endParaRPr lang="th-TH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41</a:t>
            </a:fld>
            <a:endParaRPr lang="th-TH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42</a:t>
            </a:fld>
            <a:endParaRPr lang="th-TH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43</a:t>
            </a:fld>
            <a:endParaRPr lang="th-TH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44</a:t>
            </a:fld>
            <a:endParaRPr lang="th-TH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45</a:t>
            </a:fld>
            <a:endParaRPr lang="th-TH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46</a:t>
            </a:fld>
            <a:endParaRPr lang="th-TH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47</a:t>
            </a:fld>
            <a:endParaRPr lang="th-TH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48</a:t>
            </a:fld>
            <a:endParaRPr lang="th-TH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49</a:t>
            </a:fld>
            <a:endParaRPr lang="th-TH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50</a:t>
            </a:fld>
            <a:endParaRPr lang="th-TH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/>
          </a:p>
        </p:txBody>
      </p:sp>
      <p:sp>
        <p:nvSpPr>
          <p:cNvPr id="48132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A26DADF-39A5-4DD8-9526-38928DA3F52E}" type="slidenum">
              <a:rPr lang="th-TH" smtClean="0"/>
              <a:pPr/>
              <a:t>6</a:t>
            </a:fld>
            <a:endParaRPr lang="th-TH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51</a:t>
            </a:fld>
            <a:endParaRPr lang="th-TH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52</a:t>
            </a:fld>
            <a:endParaRPr lang="th-TH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53</a:t>
            </a:fld>
            <a:endParaRPr lang="th-TH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7</a:t>
            </a:fld>
            <a:endParaRPr lang="th-TH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8</a:t>
            </a:fld>
            <a:endParaRPr lang="th-TH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9</a:t>
            </a:fld>
            <a:endParaRPr lang="th-TH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z="1800" smtClean="0"/>
          </a:p>
        </p:txBody>
      </p:sp>
      <p:sp>
        <p:nvSpPr>
          <p:cNvPr id="3379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A1CA50F-5772-4B99-8FF0-1CD09AF4CE8A}" type="slidenum">
              <a:rPr lang="en-US" smtClean="0"/>
              <a:pPr/>
              <a:t>10</a:t>
            </a:fld>
            <a:endParaRPr lang="th-T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70C0">
                    <a:shade val="90000"/>
                  </a:srgbClr>
                </a:solidFill>
              </a:rPr>
              <a:pPr/>
              <a:t>23/08/58</a:t>
            </a:fld>
            <a:endParaRPr lang="th-TH">
              <a:solidFill>
                <a:srgbClr val="0070C0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70C0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70C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70C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23/08/58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23/08/58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23/08/58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70C0">
                    <a:shade val="90000"/>
                  </a:srgbClr>
                </a:solidFill>
              </a:rPr>
              <a:pPr/>
              <a:t>23/08/58</a:t>
            </a:fld>
            <a:endParaRPr lang="th-TH">
              <a:solidFill>
                <a:srgbClr val="0070C0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70C0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70C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70C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23/08/58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23/08/58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23/08/58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23/08/58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23/08/58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23/08/58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A52EF73-0410-46B0-AAEA-AF98EC9F9B9A}" type="datetimeFigureOut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23/08/58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E26FA25-BFFD-41A5-B0CD-3A0BF69F3CEF}" type="slidenum">
              <a:rPr lang="th-TH" smtClean="0">
                <a:solidFill>
                  <a:srgbClr val="00B0F0">
                    <a:shade val="90000"/>
                  </a:srgbClr>
                </a:solidFill>
              </a:rPr>
              <a:pPr/>
              <a:t>‹#›</a:t>
            </a:fld>
            <a:endParaRPr lang="th-TH">
              <a:solidFill>
                <a:srgbClr val="00B0F0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-35719" y="2915919"/>
            <a:ext cx="9144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defRPr/>
            </a:pPr>
            <a:r>
              <a:rPr lang="th-TH" sz="5400" b="1" dirty="0">
                <a:latin typeface="TH SarabunIT๙" pitchFamily="34" charset="-34"/>
                <a:cs typeface="TH SarabunIT๙" pitchFamily="34" charset="-34"/>
              </a:rPr>
              <a:t>หลักเกณฑ์และวิธีการย้ายข้าราชการครู</a:t>
            </a:r>
          </a:p>
          <a:p>
            <a:pPr algn="ctr">
              <a:spcBef>
                <a:spcPts val="0"/>
              </a:spcBef>
              <a:defRPr/>
            </a:pPr>
            <a:r>
              <a:rPr lang="th-TH" sz="5400" b="1" dirty="0">
                <a:latin typeface="TH SarabunIT๙" pitchFamily="34" charset="-34"/>
                <a:cs typeface="TH SarabunIT๙" pitchFamily="34" charset="-34"/>
              </a:rPr>
              <a:t>และบุคลากรทางการ</a:t>
            </a:r>
            <a:r>
              <a:rPr lang="th-TH" sz="5400" b="1" dirty="0" smtClean="0">
                <a:latin typeface="TH SarabunIT๙" pitchFamily="34" charset="-34"/>
                <a:cs typeface="TH SarabunIT๙" pitchFamily="34" charset="-34"/>
              </a:rPr>
              <a:t>ศึกษา</a:t>
            </a:r>
          </a:p>
          <a:p>
            <a:pPr algn="ctr">
              <a:spcBef>
                <a:spcPts val="0"/>
              </a:spcBef>
              <a:defRPr/>
            </a:pPr>
            <a:endParaRPr lang="en-US" sz="5400" b="1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6" name="รูปภาพ 5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604780"/>
            <a:ext cx="1643074" cy="23241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71802" y="6072206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b="1" dirty="0" smtClean="0">
                <a:solidFill>
                  <a:srgbClr val="003E1C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b="1" dirty="0" smtClean="0">
                <a:solidFill>
                  <a:srgbClr val="003E1C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b="1" dirty="0">
              <a:solidFill>
                <a:srgbClr val="003E1C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7549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226457" y="1700808"/>
            <a:ext cx="8589267" cy="3653760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๓. การย้ายกรณีเพื่อประโยชน์ของทางราชการ  ได้แก่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1254125" indent="-89693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๓.๑ การ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ย้ายเพื่อแก้ปัญหาการบริหารจัดการ     </a:t>
            </a:r>
            <a:br>
              <a:rPr lang="th-TH" sz="4400" b="1" dirty="0">
                <a:latin typeface="TH SarabunIT๙" pitchFamily="34" charset="-34"/>
                <a:cs typeface="TH SarabunIT๙" pitchFamily="34" charset="-34"/>
              </a:rPr>
            </a:b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ใน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หน่วยงานการศึกษา</a:t>
            </a:r>
          </a:p>
          <a:p>
            <a:pPr marL="357188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๓.๒ การ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ย้ายเพื่อพัฒนาคุณภาพการศึกษา</a:t>
            </a:r>
            <a:endParaRPr lang="th-TH" sz="44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10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3428174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561531"/>
            <a:ext cx="8589267" cy="3653760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800" b="1" dirty="0">
                <a:latin typeface="TH SarabunIT๙" pitchFamily="34" charset="-34"/>
                <a:cs typeface="TH SarabunIT๙" pitchFamily="34" charset="-34"/>
              </a:rPr>
              <a:t>การยื่นคำร้องขอย้าย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8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ให้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ยื่นคำร้องขอย้ายปีละ ๒ ครั้ง 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-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ระหว่างวันที่ ๑ - ๑๕ กุมภาพันธ์  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-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ระหว่างวันที่ ๑ - ๑๕ สิงหาคม</a:t>
            </a:r>
            <a:endParaRPr lang="th-TH" sz="44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11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7143467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340768"/>
            <a:ext cx="8589267" cy="4896544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คุณสมบัติของผู้ขอย้าย (กรณีปกติ)</a:t>
            </a:r>
          </a:p>
          <a:p>
            <a:pPr marL="446088" indent="-44608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๑. ไม่อยู่ในระหว่างทดลองปฏิบัติหน้าที่ราชการ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หรือ                        การเตรียมความ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พร้อมและพัฒนาอย่าง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เข้ม</a:t>
            </a:r>
          </a:p>
          <a:p>
            <a:pPr marL="355600" indent="-35560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๒.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ดำรงตำแหน่งในหน่วยงานการศึกษาปัจจุบัน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                  ไม่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น้อยกว่า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๑๒ เดือน โดย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ผู้ที่ยื่นคำร้องขอย้าย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ระหว่างวันที่   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๑ - ๑๕ กุมภาพันธ์ ให้นับถึง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วันที่ ๓๑ มีนาคม ของ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ปี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เดียวกัน และ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ผู้ยื่นคำร้องขอ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ย้ายระหว่างวันที่๑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- ๑๕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สิงหาคม                    ให้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นับถึงวันที่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๓๐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กันยายนของปีเดียวกัน</a:t>
            </a:r>
            <a:endParaRPr lang="en-US" sz="38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880503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412776"/>
            <a:ext cx="8589267" cy="4104456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200" b="1" dirty="0">
                <a:latin typeface="TH SarabunIT๙" pitchFamily="34" charset="-34"/>
                <a:cs typeface="TH SarabunIT๙" pitchFamily="34" charset="-34"/>
              </a:rPr>
              <a:t>คุณสมบัติของผู้ขอย้าย (กรณีปกติ ต่อ</a:t>
            </a:r>
            <a:r>
              <a:rPr lang="th-TH" sz="42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๓.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ไม่อยู่ระหว่างลาศึกษาต่อเต็มเวลา </a:t>
            </a:r>
            <a:endParaRPr lang="th-TH" sz="38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๔.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กรณีการย้ายสับเปลี่ยนต้องเป็นผู้ที่มีอายุราชการ</a:t>
            </a:r>
          </a:p>
          <a:p>
            <a:pPr marL="45085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เหลือไม่น้อยกว่า ๑๒ เดือน นับถึงวันที่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๓๐ 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กันยายน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        ของ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ปีที่ครบเกษียณอายุราชการ</a:t>
            </a:r>
            <a:endParaRPr lang="en-US" sz="38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4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13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1329551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288769" y="1415016"/>
            <a:ext cx="8733283" cy="4657190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200" b="1" dirty="0">
                <a:latin typeface="TH SarabunIT๙" pitchFamily="34" charset="-34"/>
                <a:cs typeface="TH SarabunIT๙" pitchFamily="34" charset="-34"/>
              </a:rPr>
              <a:t>คุณสมบัติของผู้ขอย้าย (กรณีพิเศษ</a:t>
            </a:r>
            <a:r>
              <a:rPr lang="th-TH" sz="42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</a:p>
          <a:p>
            <a:pPr marL="446088" indent="-44608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๑) ไม่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อยู่ระหว่างทดลองปฏิบัติหน้าที่ราชการ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หรือ                              การเตรียมความพร้อม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และพัฒนาอย่าง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เข้ม</a:t>
            </a:r>
          </a:p>
          <a:p>
            <a:pPr marL="450850" indent="-4508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๒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) คู่สมรสต้องเป็นข้าราชการ ลูกจ้างประจำส่วนราชการพนักงานของรัฐที่เรียกชื่ออย่างอื่น หรือพนักงานรัฐวิสาหกิจ  </a:t>
            </a:r>
          </a:p>
          <a:p>
            <a:pPr marL="45085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ซึ่งจดทะเบียนสมรสก่อน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วันที่คู่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สมรสได้รับแต่งตั้ง</a:t>
            </a:r>
          </a:p>
          <a:p>
            <a:pPr marL="450850" indent="-4508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	ไป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ดำรงตำแหน่งใหม่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และ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ต้องอาศัยอยู่ด้วยกัน</a:t>
            </a:r>
            <a:endParaRPr lang="en-US" sz="40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14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3805541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 descr="hrm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4543984"/>
            <a:ext cx="2490070" cy="1867553"/>
          </a:xfrm>
          <a:prstGeom prst="rect">
            <a:avLst/>
          </a:prstGeom>
        </p:spPr>
      </p:pic>
      <p:sp>
        <p:nvSpPr>
          <p:cNvPr id="7" name="ตัวแทนเนื้อหา 6"/>
          <p:cNvSpPr>
            <a:spLocks noGrp="1"/>
          </p:cNvSpPr>
          <p:nvPr>
            <p:ph idx="1"/>
          </p:nvPr>
        </p:nvSpPr>
        <p:spPr>
          <a:xfrm>
            <a:off x="223523" y="1555299"/>
            <a:ext cx="8363272" cy="4389120"/>
          </a:xfrm>
        </p:spPr>
        <p:txBody>
          <a:bodyPr/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6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 </a:t>
            </a:r>
            <a:r>
              <a:rPr lang="th-TH" sz="4600" b="1" dirty="0" smtClean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4600" b="1" dirty="0">
                <a:latin typeface="TH SarabunIT๙" pitchFamily="34" charset="-34"/>
                <a:cs typeface="TH SarabunIT๙" pitchFamily="34" charset="-34"/>
              </a:rPr>
              <a:t>พิจารณาตำแหน่งที่จะรับย้าย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8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        สถานศึกษา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หรือหน่วยงานการศึกษาที่รับย้ายต้องมีอัตรากำลังไม่เกินเกณฑ์หรือกรอบที่ ก.ค.ศ. กำหนด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15</a:t>
            </a:fld>
            <a:endParaRPr lang="th-TH"/>
          </a:p>
        </p:txBody>
      </p:sp>
      <p:pic>
        <p:nvPicPr>
          <p:cNvPr id="9" name="รูปภาพ 8" descr="logo โปร่งใส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47080870"/>
      </p:ext>
    </p:extLst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0945" y="1124744"/>
            <a:ext cx="8589267" cy="4608512"/>
          </a:xfrm>
        </p:spPr>
        <p:txBody>
          <a:bodyPr>
            <a:normAutofit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องค์ประกอบในการพิจารณาย้าย</a:t>
            </a:r>
            <a:r>
              <a:rPr lang="en-US" sz="44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กรณีปกติ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800" b="1" dirty="0">
              <a:latin typeface="TH SarabunIT๙" pitchFamily="34" charset="-34"/>
              <a:cs typeface="TH SarabunIT๙" pitchFamily="34" charset="-34"/>
            </a:endParaRPr>
          </a:p>
          <a:p>
            <a:pPr marL="446088" indent="-44608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๑. ความรู้ ความสามารถ ประสบการณ์ คุณวุฒิหรือวิชาเอก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ตามที่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หน่วยงานการศึกษาต้องการ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๒. ผลการปฏิบัติงาน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๓. การรักษาวินัยและ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จรรยาบรรณ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๔. ความอาวุโสตามหลักราชการ</a:t>
            </a:r>
            <a:endParaRPr lang="th-TH" sz="40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16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1540980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052736"/>
            <a:ext cx="8589267" cy="4608512"/>
          </a:xfrm>
        </p:spPr>
        <p:txBody>
          <a:bodyPr>
            <a:noAutofit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องค์ประกอบในการพิจารณาย้าย (ต่อ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h-TH" sz="8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450850" indent="-4508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๕. ระยะเวลาที่ดำรงตำแหน่งหรือปฏิบัติหน้าที่ในหน่วยงานการศึกษาปัจจุบัน</a:t>
            </a:r>
          </a:p>
          <a:p>
            <a:pPr marL="450850" indent="-4508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๖. 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สภาพความยากลำบากในการปฏิบัติงานในหน่วยงานการศึกษา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ปัจจุบัน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๗. เหตุผลการขอย้าย</a:t>
            </a:r>
            <a:endParaRPr lang="th-TH" sz="40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17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5604934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181507" y="980728"/>
            <a:ext cx="8733283" cy="5307502"/>
          </a:xfrm>
        </p:spPr>
        <p:txBody>
          <a:bodyPr>
            <a:normAutofit fontScale="62500" lnSpcReduction="20000"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6400" b="1" dirty="0" smtClean="0"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6700" b="1" dirty="0" smtClean="0">
                <a:latin typeface="TH SarabunIT๙" pitchFamily="34" charset="-34"/>
                <a:cs typeface="TH SarabunIT๙" pitchFamily="34" charset="-34"/>
              </a:rPr>
              <a:t>สำหรับ</a:t>
            </a:r>
            <a:r>
              <a:rPr lang="th-TH" sz="6700" b="1" dirty="0">
                <a:latin typeface="TH SarabunIT๙" pitchFamily="34" charset="-34"/>
                <a:cs typeface="TH SarabunIT๙" pitchFamily="34" charset="-34"/>
              </a:rPr>
              <a:t>การย้ายผู้บริหารสถานศึกษา </a:t>
            </a:r>
            <a:r>
              <a:rPr lang="en-US" sz="6700" b="1" dirty="0" smtClean="0">
                <a:latin typeface="TH SarabunIT๙" pitchFamily="34" charset="-34"/>
                <a:cs typeface="TH SarabunIT๙" pitchFamily="34" charset="-34"/>
              </a:rPr>
              <a:t>                                         (</a:t>
            </a:r>
            <a:r>
              <a:rPr lang="th-TH" sz="6700" b="1" dirty="0" smtClean="0">
                <a:latin typeface="TH SarabunIT๙" pitchFamily="34" charset="-34"/>
                <a:cs typeface="TH SarabunIT๙" pitchFamily="34" charset="-34"/>
              </a:rPr>
              <a:t>ยกเว้นสังกัด </a:t>
            </a:r>
            <a:r>
              <a:rPr lang="th-TH" sz="6700" b="1" dirty="0" err="1" smtClean="0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6700" b="1" dirty="0" smtClean="0"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en-US" sz="67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67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800" b="1" dirty="0" smtClean="0">
                <a:latin typeface="TH SarabunIT๙" pitchFamily="34" charset="-34"/>
                <a:cs typeface="TH SarabunIT๙" pitchFamily="34" charset="-34"/>
              </a:rPr>
              <a:t>         ให้</a:t>
            </a:r>
            <a:r>
              <a:rPr lang="th-TH" sz="5800" b="1" dirty="0">
                <a:latin typeface="TH SarabunIT๙" pitchFamily="34" charset="-34"/>
                <a:cs typeface="TH SarabunIT๙" pitchFamily="34" charset="-34"/>
              </a:rPr>
              <a:t>พิจารณา องค์ประกอบการย้ายข้อ ๑ -๗ และพิจารณาองค์ประกอบเพิ่มเติม ดังนี้</a:t>
            </a:r>
          </a:p>
          <a:p>
            <a:pPr marL="1081088" indent="-9525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800" b="1" dirty="0" smtClean="0">
                <a:latin typeface="TH SarabunIT๙" pitchFamily="34" charset="-34"/>
                <a:cs typeface="TH SarabunIT๙" pitchFamily="34" charset="-34"/>
              </a:rPr>
              <a:t>๑. </a:t>
            </a:r>
            <a:r>
              <a:rPr lang="th-TH" sz="5800" b="1" dirty="0">
                <a:latin typeface="TH SarabunIT๙" pitchFamily="34" charset="-34"/>
                <a:cs typeface="TH SarabunIT๙" pitchFamily="34" charset="-34"/>
              </a:rPr>
              <a:t>ประสบการณ์การบริหารสถานศึกษาในแต่ละระดับช่วงชั้น</a:t>
            </a:r>
          </a:p>
          <a:p>
            <a:pPr marL="449263" indent="53657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800" b="1" dirty="0" smtClean="0">
                <a:latin typeface="TH SarabunIT๙" pitchFamily="34" charset="-34"/>
                <a:cs typeface="TH SarabunIT๙" pitchFamily="34" charset="-34"/>
              </a:rPr>
              <a:t>๒. </a:t>
            </a:r>
            <a:r>
              <a:rPr lang="th-TH" sz="5800" b="1" dirty="0">
                <a:latin typeface="TH SarabunIT๙" pitchFamily="34" charset="-34"/>
                <a:cs typeface="TH SarabunIT๙" pitchFamily="34" charset="-34"/>
              </a:rPr>
              <a:t>สถานศึกษาที่มีลักษณะเฉพาะ</a:t>
            </a:r>
          </a:p>
          <a:p>
            <a:pPr marL="449263" indent="53657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800" b="1" dirty="0">
                <a:latin typeface="TH SarabunIT๙" pitchFamily="34" charset="-34"/>
                <a:cs typeface="TH SarabunIT๙" pitchFamily="34" charset="-34"/>
              </a:rPr>
              <a:t>๓. ขนาดของสถานศึกษา</a:t>
            </a:r>
          </a:p>
          <a:p>
            <a:pPr marL="449263" indent="536575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800" b="1" dirty="0">
                <a:latin typeface="TH SarabunIT๙" pitchFamily="34" charset="-34"/>
                <a:cs typeface="TH SarabunIT๙" pitchFamily="34" charset="-34"/>
              </a:rPr>
              <a:t>๔. เหตุผลและความจำเป็น ให้พิจารณาผลการปฏิบัติงาน</a:t>
            </a:r>
          </a:p>
          <a:p>
            <a:pPr marL="1339850" indent="-890588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800" b="1" dirty="0" smtClean="0">
                <a:latin typeface="TH SarabunIT๙" pitchFamily="34" charset="-34"/>
                <a:cs typeface="TH SarabunIT๙" pitchFamily="34" charset="-34"/>
              </a:rPr>
              <a:t>	 ด้าน</a:t>
            </a:r>
            <a:r>
              <a:rPr lang="th-TH" sz="5800" b="1" dirty="0">
                <a:latin typeface="TH SarabunIT๙" pitchFamily="34" charset="-34"/>
                <a:cs typeface="TH SarabunIT๙" pitchFamily="34" charset="-34"/>
              </a:rPr>
              <a:t>บริหารสถานศึกษา และแนวทางในการพัฒนา</a:t>
            </a:r>
          </a:p>
          <a:p>
            <a:pPr marL="1435100" indent="-985838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5800" b="1" dirty="0" smtClean="0">
                <a:latin typeface="TH SarabunIT๙" pitchFamily="34" charset="-34"/>
                <a:cs typeface="TH SarabunIT๙" pitchFamily="34" charset="-34"/>
              </a:rPr>
              <a:t>	สถานศึกษา</a:t>
            </a:r>
            <a:endParaRPr lang="th-TH" sz="58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2919008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247670"/>
            <a:ext cx="8589267" cy="4824536"/>
          </a:xfrm>
        </p:spPr>
        <p:txBody>
          <a:bodyPr>
            <a:normAutofit fontScale="92500"/>
          </a:bodyPr>
          <a:lstStyle/>
          <a:p>
            <a:pPr marL="5715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การ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พิจารณาย้าย</a:t>
            </a:r>
          </a:p>
          <a:p>
            <a:pPr marL="17145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      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กรณี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คำร้องขอย้ายระหว่างวันที่ ๑ -๑๕ กุมภาพันธ์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      ให้พิจารณา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ได้ถึงวันที่ ๓๑ ก.ค. ของปีเดียวกัน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และคำร้องขอ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ย้ายระหว่างวันที่ ๑ – ๑๕ ส.ค. ให้พิจารณาได้ถึง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วันที่ ๓๑ 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ม.ค.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         ของ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ปีถัดไป </a:t>
            </a:r>
          </a:p>
          <a:p>
            <a:pPr marL="808038" indent="-627063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การแต่งตั้ง </a:t>
            </a:r>
            <a:endParaRPr lang="th-TH" sz="44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- 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คำขอ วันที่ ๑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- ๑๕ 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ก.พ. ให้แต่งตั้งได้ไม่ก่อนวันที่ 1 เม.ย.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- 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คำขอ วันที่ ๑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- ๑๕ 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ส.ค. ให้แต่งตั้งได้ไม่ก่อนวันที่ 1 ต.ค.</a:t>
            </a:r>
          </a:p>
          <a:p>
            <a:pPr marL="0" indent="0"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1719148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5613" y="1412776"/>
            <a:ext cx="8508875" cy="4536504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th-TH" sz="51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      </a:t>
            </a:r>
            <a:r>
              <a:rPr lang="th-TH" sz="76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   </a:t>
            </a:r>
            <a:r>
              <a:rPr lang="th-TH" sz="10500" b="1" dirty="0" smtClean="0">
                <a:latin typeface="TH SarabunIT๙" pitchFamily="34" charset="-34"/>
                <a:cs typeface="TH SarabunIT๙" pitchFamily="34" charset="-34"/>
              </a:rPr>
              <a:t>“</a:t>
            </a:r>
            <a:r>
              <a:rPr lang="th-TH" sz="10500" b="1" dirty="0">
                <a:latin typeface="TH SarabunIT๙" pitchFamily="34" charset="-34"/>
                <a:cs typeface="TH SarabunIT๙" pitchFamily="34" charset="-34"/>
              </a:rPr>
              <a:t>มาตรา ๕๙ กำหนดว่า การย้ายข้าราชการครูและ</a:t>
            </a:r>
            <a:r>
              <a:rPr lang="th-TH" sz="10500" b="1" dirty="0" smtClean="0">
                <a:latin typeface="TH SarabunIT๙" pitchFamily="34" charset="-34"/>
                <a:cs typeface="TH SarabunIT๙" pitchFamily="34" charset="-34"/>
              </a:rPr>
              <a:t>บุคลากร                   ทาง</a:t>
            </a:r>
            <a:r>
              <a:rPr lang="th-TH" sz="10500" b="1" dirty="0">
                <a:latin typeface="TH SarabunIT๙" pitchFamily="34" charset="-34"/>
                <a:cs typeface="TH SarabunIT๙" pitchFamily="34" charset="-34"/>
              </a:rPr>
              <a:t>การศึกษาผู้ใดไปดำรงตำแหน่งในหน่วยงานการศึกษาอื่น</a:t>
            </a:r>
            <a:r>
              <a:rPr lang="th-TH" sz="10500" b="1" dirty="0" smtClean="0">
                <a:latin typeface="TH SarabunIT๙" pitchFamily="34" charset="-34"/>
                <a:cs typeface="TH SarabunIT๙" pitchFamily="34" charset="-34"/>
              </a:rPr>
              <a:t>ภายใน           ส่วน</a:t>
            </a:r>
            <a:r>
              <a:rPr lang="th-TH" sz="10500" b="1" dirty="0">
                <a:latin typeface="TH SarabunIT๙" pitchFamily="34" charset="-34"/>
                <a:cs typeface="TH SarabunIT๙" pitchFamily="34" charset="-34"/>
              </a:rPr>
              <a:t>ราชการหรือภายในเขตพื้นที่การศึกษาหรือต่างเขตพื้นที่การศึกษาต้องได้รับอนุมัติจาก อ.ก.ค.ศ.เขตพื้นที่การศึกษา หรือ </a:t>
            </a:r>
            <a:r>
              <a:rPr lang="th-TH" sz="10500" b="1" dirty="0" smtClean="0">
                <a:latin typeface="TH SarabunIT๙" pitchFamily="34" charset="-34"/>
                <a:cs typeface="TH SarabunIT๙" pitchFamily="34" charset="-34"/>
              </a:rPr>
              <a:t>                                  อ.</a:t>
            </a:r>
            <a:r>
              <a:rPr lang="th-TH" sz="10500" b="1" dirty="0">
                <a:latin typeface="TH SarabunIT๙" pitchFamily="34" charset="-34"/>
                <a:cs typeface="TH SarabunIT๙" pitchFamily="34" charset="-34"/>
              </a:rPr>
              <a:t>ก.ค.ศ. </a:t>
            </a:r>
            <a:r>
              <a:rPr lang="th-TH" sz="10500" b="1" dirty="0" smtClean="0">
                <a:latin typeface="TH SarabunIT๙" pitchFamily="34" charset="-34"/>
                <a:cs typeface="TH SarabunIT๙" pitchFamily="34" charset="-34"/>
              </a:rPr>
              <a:t>ที่ </a:t>
            </a:r>
            <a:r>
              <a:rPr lang="th-TH" sz="10500" b="1" dirty="0">
                <a:latin typeface="TH SarabunIT๙" pitchFamily="34" charset="-34"/>
                <a:cs typeface="TH SarabunIT๙" pitchFamily="34" charset="-34"/>
              </a:rPr>
              <a:t>ก.ค.ศ. ตั้งของผู้ประสงค์ย้ายและผู้รับย้ายแล้วแต่กรณี </a:t>
            </a:r>
            <a:r>
              <a:rPr lang="th-TH" sz="10500" b="1" dirty="0" smtClean="0">
                <a:latin typeface="TH SarabunIT๙" pitchFamily="34" charset="-34"/>
                <a:cs typeface="TH SarabunIT๙" pitchFamily="34" charset="-34"/>
              </a:rPr>
              <a:t>                และให้</a:t>
            </a:r>
            <a:r>
              <a:rPr lang="th-TH" sz="10500" b="1" dirty="0">
                <a:latin typeface="TH SarabunIT๙" pitchFamily="34" charset="-34"/>
                <a:cs typeface="TH SarabunIT๙" pitchFamily="34" charset="-34"/>
              </a:rPr>
              <a:t>สถานศึกษาโดยคณะกรรมการสถานศึกษา เสนอความเห็นประกอบการพิจารณาของ อ.ก.ค.ศ. เขตพื้นที่การศึกษา หรือ อ.ก.ค.ศ. </a:t>
            </a:r>
            <a:br>
              <a:rPr lang="th-TH" sz="10500" b="1" dirty="0">
                <a:latin typeface="TH SarabunIT๙" pitchFamily="34" charset="-34"/>
                <a:cs typeface="TH SarabunIT๙" pitchFamily="34" charset="-34"/>
              </a:rPr>
            </a:br>
            <a:r>
              <a:rPr lang="th-TH" sz="10500" b="1" dirty="0">
                <a:latin typeface="TH SarabunIT๙" pitchFamily="34" charset="-34"/>
                <a:cs typeface="TH SarabunIT๙" pitchFamily="34" charset="-34"/>
              </a:rPr>
              <a:t>ที่ ก.ค.ศ. ตั้งด้วย และเมื่อ อ.ก.ค.ศ. เขตพื้นที่การศึกษา หรือ อ.ก.ค.ศ. </a:t>
            </a:r>
            <a:br>
              <a:rPr lang="th-TH" sz="10500" b="1" dirty="0">
                <a:latin typeface="TH SarabunIT๙" pitchFamily="34" charset="-34"/>
                <a:cs typeface="TH SarabunIT๙" pitchFamily="34" charset="-34"/>
              </a:rPr>
            </a:br>
            <a:r>
              <a:rPr lang="th-TH" sz="10500" b="1" dirty="0">
                <a:latin typeface="TH SarabunIT๙" pitchFamily="34" charset="-34"/>
                <a:cs typeface="TH SarabunIT๙" pitchFamily="34" charset="-34"/>
              </a:rPr>
              <a:t>ที่ ก.ค.ศ. ตั้งพิจารณาอนุมัติแล้วให้ผู้มีอำนาจตามมาตรา ๕๓ สั่งบรรจุและแต่งตั้งข้าราชการผู้นั้นต่อไป”</a:t>
            </a:r>
            <a:endParaRPr lang="en-US" sz="105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4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3213" y="0"/>
            <a:ext cx="1143008" cy="161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90463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124744"/>
            <a:ext cx="8589267" cy="4608512"/>
          </a:xfrm>
        </p:spPr>
        <p:txBody>
          <a:bodyPr>
            <a:normAutofit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หลักเกณฑ์และวิธีการ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ย้ายผู้บริหารสถานศึกษา                   สังกัด </a:t>
            </a:r>
            <a:r>
              <a:rPr lang="th-TH" sz="4400" b="1" dirty="0" err="1" smtClean="0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.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ตาม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หนังสือสำนักงาน ก.ค.ศ. ที่ </a:t>
            </a:r>
            <a:r>
              <a:rPr lang="th-TH" sz="4400" b="1" dirty="0" err="1">
                <a:latin typeface="TH SarabunIT๙" pitchFamily="34" charset="-34"/>
                <a:cs typeface="TH SarabunIT๙" pitchFamily="34" charset="-34"/>
              </a:rPr>
              <a:t>ศธ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 ๐๒๐๖.๔/ว ๙ 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ลงวันที่ ๒๙ กรกฎาคม ๒๕๕๔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และที่แก้ไขเพิ่มเติม ตามหนังสือ ที่ </a:t>
            </a:r>
            <a:r>
              <a:rPr lang="th-TH" sz="4400" b="1" dirty="0" err="1">
                <a:latin typeface="TH SarabunIT๙" pitchFamily="34" charset="-34"/>
                <a:cs typeface="TH SarabunIT๙" pitchFamily="34" charset="-34"/>
              </a:rPr>
              <a:t>ศธ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 ๐๒๐๖.๔/๑๐๒๔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ลงวันที่  ๑๐ กรกฎาคม ๒๕๕๖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20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7530240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124744"/>
            <a:ext cx="8589267" cy="3653760"/>
          </a:xfrm>
        </p:spPr>
        <p:txBody>
          <a:bodyPr>
            <a:normAutofit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800" b="1" dirty="0">
                <a:latin typeface="TH SarabunIT๙" pitchFamily="34" charset="-34"/>
                <a:cs typeface="TH SarabunIT๙" pitchFamily="34" charset="-34"/>
              </a:rPr>
              <a:t>การย้ายผู้บริหารสถานศึกษา สังกัด </a:t>
            </a:r>
            <a:r>
              <a:rPr lang="th-TH" sz="4800" b="1" dirty="0" err="1" smtClean="0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4800" b="1" dirty="0" smtClean="0">
                <a:latin typeface="TH SarabunIT๙" pitchFamily="34" charset="-34"/>
                <a:cs typeface="TH SarabunIT๙" pitchFamily="34" charset="-34"/>
              </a:rPr>
              <a:t>.</a:t>
            </a:r>
            <a:endParaRPr lang="th-TH" sz="48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800" b="1" dirty="0">
                <a:latin typeface="TH SarabunIT๙" pitchFamily="34" charset="-34"/>
                <a:cs typeface="TH SarabunIT๙" pitchFamily="34" charset="-34"/>
              </a:rPr>
              <a:t>แบ่งเป็น ๓ กรณี ดังนี้</a:t>
            </a:r>
            <a:endParaRPr lang="en-US" sz="48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200" b="1" dirty="0" smtClean="0">
                <a:latin typeface="TH SarabunIT๙" pitchFamily="34" charset="-34"/>
                <a:cs typeface="TH SarabunIT๙" pitchFamily="34" charset="-34"/>
              </a:rPr>
              <a:t>๑. การ</a:t>
            </a:r>
            <a:r>
              <a:rPr lang="th-TH" sz="4200" b="1" dirty="0">
                <a:latin typeface="TH SarabunIT๙" pitchFamily="34" charset="-34"/>
                <a:cs typeface="TH SarabunIT๙" pitchFamily="34" charset="-34"/>
              </a:rPr>
              <a:t>ย้ายกรณี</a:t>
            </a:r>
            <a:r>
              <a:rPr lang="th-TH" sz="4200" b="1" dirty="0" smtClean="0">
                <a:latin typeface="TH SarabunIT๙" pitchFamily="34" charset="-34"/>
                <a:cs typeface="TH SarabunIT๙" pitchFamily="34" charset="-34"/>
              </a:rPr>
              <a:t>ปกติ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200" b="1" dirty="0" smtClean="0">
                <a:latin typeface="TH SarabunIT๙" pitchFamily="34" charset="-34"/>
                <a:cs typeface="TH SarabunIT๙" pitchFamily="34" charset="-34"/>
              </a:rPr>
              <a:t>๒. </a:t>
            </a:r>
            <a:r>
              <a:rPr lang="th-TH" sz="4200" b="1" dirty="0">
                <a:latin typeface="TH SarabunIT๙" pitchFamily="34" charset="-34"/>
                <a:cs typeface="TH SarabunIT๙" pitchFamily="34" charset="-34"/>
              </a:rPr>
              <a:t>การย้ายกรณีพิเศษ 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200" b="1" dirty="0">
                <a:latin typeface="TH SarabunIT๙" pitchFamily="34" charset="-34"/>
                <a:cs typeface="TH SarabunIT๙" pitchFamily="34" charset="-34"/>
              </a:rPr>
              <a:t>๓. การย้ายกรณีเพื่อประโยชน์ของทางราชกา</a:t>
            </a:r>
            <a:r>
              <a:rPr lang="th-TH" sz="4200" b="1" dirty="0">
                <a:latin typeface="Angsana New" panose="02020603050405020304" pitchFamily="18" charset="-34"/>
                <a:cs typeface="Angsana New" panose="02020603050405020304" pitchFamily="18" charset="-34"/>
              </a:rPr>
              <a:t>ร</a:t>
            </a:r>
            <a:endParaRPr lang="th-TH" sz="4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21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6183858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340768"/>
            <a:ext cx="8445251" cy="3653760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800" b="1" dirty="0">
                <a:latin typeface="TH SarabunIT๙" pitchFamily="34" charset="-34"/>
                <a:cs typeface="TH SarabunIT๙" pitchFamily="34" charset="-34"/>
              </a:rPr>
              <a:t>๑. การย้ายกรณีปกติ ได้แก่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 ๑.๑ การ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ย้ายเพื่ออยู่รวมกับคู่สมรส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 ๑.๒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การย้ายเพื่อดูแลบิดา มารดา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 ๑.๓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การย้ายเพื่อกลับภูมิลำเนา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 ๑.๔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การย้ายด้วยเหตุผลอื่น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4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22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421094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412776"/>
            <a:ext cx="8589267" cy="4248472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800" b="1" dirty="0">
                <a:latin typeface="TH SarabunIT๙" pitchFamily="34" charset="-34"/>
                <a:cs typeface="TH SarabunIT๙" pitchFamily="34" charset="-34"/>
              </a:rPr>
              <a:t>๒. การย้ายกรณีพิเศษ </a:t>
            </a:r>
            <a:r>
              <a:rPr lang="th-TH" sz="4800" b="1" dirty="0" smtClean="0">
                <a:latin typeface="TH SarabunIT๙" pitchFamily="34" charset="-34"/>
                <a:cs typeface="TH SarabunIT๙" pitchFamily="34" charset="-34"/>
              </a:rPr>
              <a:t>ได้แก่</a:t>
            </a:r>
            <a:endParaRPr lang="en-US" sz="4800" b="1" dirty="0">
              <a:latin typeface="TH SarabunIT๙" pitchFamily="34" charset="-34"/>
              <a:cs typeface="TH SarabunIT๙" pitchFamily="34" charset="-34"/>
            </a:endParaRPr>
          </a:p>
          <a:p>
            <a:pPr marL="622300" indent="-79375" fontAlgn="auto">
              <a:spcBef>
                <a:spcPts val="0"/>
              </a:spcBef>
              <a:spcAft>
                <a:spcPts val="0"/>
              </a:spcAft>
              <a:buNone/>
              <a:tabLst>
                <a:tab pos="542925" algn="l"/>
                <a:tab pos="1343025" algn="l"/>
              </a:tabLst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๒.๑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การย้ายเนื่องจากเจ็บป่วยร้ายแรง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622300" indent="-79375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๒.๒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การย้ายเนื่องจากถูกคุกคามต่อชีวิต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622300" indent="-79375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๒.๓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การย้ายเพื่อดูแลบิดา มารดา หรือคู่สมรส </a:t>
            </a:r>
          </a:p>
          <a:p>
            <a:pPr marL="1339850" indent="-85725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ซึ่ง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เจ็บป่วยร้ายแรง</a:t>
            </a:r>
            <a:endParaRPr lang="th-TH" sz="44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23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1581071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340768"/>
            <a:ext cx="8589267" cy="4464496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600" b="1" dirty="0">
                <a:latin typeface="TH SarabunIT๙" pitchFamily="34" charset="-34"/>
                <a:cs typeface="TH SarabunIT๙" pitchFamily="34" charset="-34"/>
              </a:rPr>
              <a:t>๓. การย้ายกรณีเพื่อประโยชน์ของทางราชการ </a:t>
            </a:r>
            <a:r>
              <a:rPr lang="th-TH" sz="4600" b="1" dirty="0" smtClean="0">
                <a:latin typeface="TH SarabunIT๙" pitchFamily="34" charset="-34"/>
                <a:cs typeface="TH SarabunIT๙" pitchFamily="34" charset="-34"/>
              </a:rPr>
              <a:t>ได้แก่</a:t>
            </a:r>
            <a:endParaRPr lang="en-US" sz="4600" b="1" dirty="0">
              <a:latin typeface="TH SarabunIT๙" pitchFamily="34" charset="-34"/>
              <a:cs typeface="TH SarabunIT๙" pitchFamily="34" charset="-34"/>
            </a:endParaRPr>
          </a:p>
          <a:p>
            <a:pPr marL="1339850" indent="-796925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๓.๑ การ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ย้ายเพื่อแก้ปัญหาการบริหารจัดการ     </a:t>
            </a:r>
            <a:br>
              <a:rPr lang="th-TH" sz="4400" b="1" dirty="0">
                <a:latin typeface="TH SarabunIT๙" pitchFamily="34" charset="-34"/>
                <a:cs typeface="TH SarabunIT๙" pitchFamily="34" charset="-34"/>
              </a:rPr>
            </a:b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ใน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สถานศึกษา</a:t>
            </a:r>
          </a:p>
          <a:p>
            <a:pPr marL="357188" indent="18573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๓.๒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การย้ายเพื่อพัฒนาคุณภาพการศึกษา</a:t>
            </a:r>
          </a:p>
          <a:p>
            <a:pPr marL="0" indent="0"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24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1992860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 descr="hrm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4651996"/>
            <a:ext cx="2346054" cy="1759541"/>
          </a:xfrm>
          <a:prstGeom prst="rect">
            <a:avLst/>
          </a:prstGeom>
        </p:spPr>
      </p:pic>
      <p:sp>
        <p:nvSpPr>
          <p:cNvPr id="7" name="ตัวแทนเนื้อหา 6"/>
          <p:cNvSpPr>
            <a:spLocks noGrp="1"/>
          </p:cNvSpPr>
          <p:nvPr>
            <p:ph idx="1"/>
          </p:nvPr>
        </p:nvSpPr>
        <p:spPr>
          <a:xfrm>
            <a:off x="209256" y="1412776"/>
            <a:ext cx="8934744" cy="4490977"/>
          </a:xfrm>
        </p:spPr>
        <p:txBody>
          <a:bodyPr>
            <a:no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altLang="th-TH" sz="4200" b="1" dirty="0" smtClean="0">
                <a:latin typeface="TH SarabunIT๙" pitchFamily="34" charset="-34"/>
                <a:cs typeface="TH SarabunIT๙" pitchFamily="34" charset="-34"/>
              </a:rPr>
              <a:t>กำหนด</a:t>
            </a:r>
            <a:r>
              <a:rPr lang="th-TH" altLang="th-TH" sz="4200" b="1" dirty="0">
                <a:latin typeface="TH SarabunIT๙" pitchFamily="34" charset="-34"/>
                <a:cs typeface="TH SarabunIT๙" pitchFamily="34" charset="-34"/>
              </a:rPr>
              <a:t>ขนาดสถานศึกษา แบ่งเป็น ๔ ขนาด </a:t>
            </a:r>
            <a:r>
              <a:rPr lang="th-TH" altLang="th-TH" sz="4200" b="1" dirty="0" smtClean="0">
                <a:latin typeface="TH SarabunIT๙" pitchFamily="34" charset="-34"/>
                <a:cs typeface="TH SarabunIT๙" pitchFamily="34" charset="-34"/>
              </a:rPr>
              <a:t>ดังนี้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altLang="th-TH" sz="3800" b="1" dirty="0" smtClean="0">
                <a:latin typeface="TH SarabunIT๙" pitchFamily="34" charset="-34"/>
                <a:cs typeface="TH SarabunIT๙" pitchFamily="34" charset="-34"/>
              </a:rPr>
              <a:t>    ๑. ขนาด</a:t>
            </a:r>
            <a:r>
              <a:rPr lang="th-TH" altLang="th-TH" sz="3800" b="1" dirty="0">
                <a:latin typeface="TH SarabunIT๙" pitchFamily="34" charset="-34"/>
                <a:cs typeface="TH SarabunIT๙" pitchFamily="34" charset="-34"/>
              </a:rPr>
              <a:t>เล็ก มีจำนวนนักเรียน ตั้งแต่ ๔๙๙ คนลง</a:t>
            </a:r>
            <a:r>
              <a:rPr lang="th-TH" altLang="th-TH" sz="3800" b="1" dirty="0" smtClean="0">
                <a:latin typeface="TH SarabunIT๙" pitchFamily="34" charset="-34"/>
                <a:cs typeface="TH SarabunIT๙" pitchFamily="34" charset="-34"/>
              </a:rPr>
              <a:t>มา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altLang="th-TH" sz="3800" b="1" dirty="0" smtClean="0">
                <a:latin typeface="TH SarabunIT๙" pitchFamily="34" charset="-34"/>
                <a:cs typeface="TH SarabunIT๙" pitchFamily="34" charset="-34"/>
              </a:rPr>
              <a:t>    ๒. </a:t>
            </a:r>
            <a:r>
              <a:rPr lang="th-TH" altLang="th-TH" sz="3800" b="1" dirty="0">
                <a:latin typeface="TH SarabunIT๙" pitchFamily="34" charset="-34"/>
                <a:cs typeface="TH SarabunIT๙" pitchFamily="34" charset="-34"/>
              </a:rPr>
              <a:t>ขนาดกลาง มีจำนวนนักเรียน ตั้งแต่ ๕๐๐-๑,๔๙๙ </a:t>
            </a:r>
            <a:r>
              <a:rPr lang="th-TH" altLang="th-TH" sz="3800" b="1" dirty="0" smtClean="0">
                <a:latin typeface="TH SarabunIT๙" pitchFamily="34" charset="-34"/>
                <a:cs typeface="TH SarabunIT๙" pitchFamily="34" charset="-34"/>
              </a:rPr>
              <a:t>คน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altLang="th-TH" sz="3800" b="1" dirty="0" smtClean="0">
                <a:latin typeface="TH SarabunIT๙" pitchFamily="34" charset="-34"/>
                <a:cs typeface="TH SarabunIT๙" pitchFamily="34" charset="-34"/>
              </a:rPr>
              <a:t>    ๓. </a:t>
            </a:r>
            <a:r>
              <a:rPr lang="th-TH" altLang="th-TH" sz="3800" b="1" dirty="0">
                <a:latin typeface="TH SarabunIT๙" pitchFamily="34" charset="-34"/>
                <a:cs typeface="TH SarabunIT๙" pitchFamily="34" charset="-34"/>
              </a:rPr>
              <a:t>ขนาดใหญ่ มีจำนวนนักเรียน ตั้งแต่ ๑,๕๐๐-๒,๔๙๙ </a:t>
            </a:r>
            <a:r>
              <a:rPr lang="th-TH" altLang="th-TH" sz="3800" b="1" dirty="0" smtClean="0">
                <a:latin typeface="TH SarabunIT๙" pitchFamily="34" charset="-34"/>
                <a:cs typeface="TH SarabunIT๙" pitchFamily="34" charset="-34"/>
              </a:rPr>
              <a:t>คน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altLang="th-TH" sz="3800" b="1" dirty="0" smtClean="0">
                <a:latin typeface="TH SarabunIT๙" pitchFamily="34" charset="-34"/>
                <a:cs typeface="TH SarabunIT๙" pitchFamily="34" charset="-34"/>
              </a:rPr>
              <a:t>    ๔. </a:t>
            </a:r>
            <a:r>
              <a:rPr lang="th-TH" altLang="th-TH" sz="3800" b="1" dirty="0">
                <a:latin typeface="TH SarabunIT๙" pitchFamily="34" charset="-34"/>
                <a:cs typeface="TH SarabunIT๙" pitchFamily="34" charset="-34"/>
              </a:rPr>
              <a:t>ขนาดใหญ่พิเศษ มีจำนวนนักเรียน ตั้งแต่ ๒,๕๐๐ </a:t>
            </a:r>
            <a:r>
              <a:rPr lang="th-TH" altLang="th-TH" sz="3800" b="1" dirty="0" smtClean="0">
                <a:latin typeface="TH SarabunIT๙" pitchFamily="34" charset="-34"/>
                <a:cs typeface="TH SarabunIT๙" pitchFamily="34" charset="-34"/>
              </a:rPr>
              <a:t>คน </a:t>
            </a:r>
            <a:r>
              <a:rPr lang="th-TH" altLang="th-TH" sz="3800" b="1" dirty="0">
                <a:latin typeface="TH SarabunIT๙" pitchFamily="34" charset="-34"/>
                <a:cs typeface="TH SarabunIT๙" pitchFamily="34" charset="-34"/>
              </a:rPr>
              <a:t>ขึ้นไป</a:t>
            </a:r>
            <a:endParaRPr lang="th-TH" sz="3800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9" name="รูปภาพ 8" descr="logo โปร่งใส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17383537"/>
      </p:ext>
    </p:extLst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391686"/>
            <a:ext cx="8589267" cy="4413578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การจัดสถานศึกษา แบ่งเป็น ๓ ประเภท ดังนี้</a:t>
            </a:r>
            <a:endParaRPr lang="en-US" sz="4400" dirty="0">
              <a:latin typeface="TH SarabunIT๙" pitchFamily="34" charset="-34"/>
              <a:cs typeface="TH SarabunIT๙" pitchFamily="34" charset="-34"/>
            </a:endParaRPr>
          </a:p>
          <a:p>
            <a:pPr marL="714375" indent="-449263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๑. สถานศึกษาสังกัดสำนักงานเขตพื้นที่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การศึกษา ประถมศึกษา</a:t>
            </a:r>
            <a:endParaRPr lang="en-US" sz="4000" b="1" dirty="0">
              <a:latin typeface="TH SarabunIT๙" pitchFamily="34" charset="-34"/>
              <a:cs typeface="TH SarabunIT๙" pitchFamily="34" charset="-34"/>
            </a:endParaRPr>
          </a:p>
          <a:p>
            <a:pPr marL="712788" indent="-43973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๒. สถานศึกษาสังกัดสำนักงานเขตพื้นที่การศึกษามัธยมศึกษา</a:t>
            </a:r>
            <a:endParaRPr lang="en-US" sz="40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๓. สถานศึกษาสังกัดสำนักบริหารงานการศึกษาพิเ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ศษ</a:t>
            </a:r>
          </a:p>
          <a:p>
            <a:pPr marL="0" indent="0"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26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334073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27</a:t>
            </a:fld>
            <a:endParaRPr lang="th-TH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4294967295"/>
          </p:nvPr>
        </p:nvSpPr>
        <p:spPr>
          <a:xfrm>
            <a:off x="423863" y="1196975"/>
            <a:ext cx="8720137" cy="3336925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ความเห็นของคณะกรรมการ</a:t>
            </a:r>
            <a:r>
              <a:rPr lang="th-TH" sz="4300" b="1" dirty="0" smtClean="0">
                <a:latin typeface="TH SarabunIT๙" pitchFamily="34" charset="-34"/>
                <a:cs typeface="TH SarabunIT๙" pitchFamily="34" charset="-34"/>
              </a:rPr>
              <a:t>สถานศึกษา</a:t>
            </a:r>
          </a:p>
          <a:p>
            <a:pPr marL="0" indent="2730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 </a:t>
            </a: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ความเห็นของคณะกรรมการสถานศึกษาของผู้ประสงค์</a:t>
            </a:r>
            <a:r>
              <a:rPr lang="th-TH" sz="3400" b="1" dirty="0">
                <a:latin typeface="TH SarabunIT๙" pitchFamily="34" charset="-34"/>
                <a:cs typeface="TH SarabunIT๙" pitchFamily="34" charset="-34"/>
              </a:rPr>
              <a:t>ขอย้าย</a:t>
            </a: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400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และความเห็นของคณะกรรมการสถานศึกษาที่ผู้ประสงค์</a:t>
            </a:r>
            <a:r>
              <a:rPr lang="th-TH" sz="3400" b="1" dirty="0">
                <a:latin typeface="TH SarabunIT๙" pitchFamily="34" charset="-34"/>
                <a:cs typeface="TH SarabunIT๙" pitchFamily="34" charset="-34"/>
              </a:rPr>
              <a:t>ขอย้าย</a:t>
            </a: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400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ไปดำรงตำแหน่ง ให้ใช้เป็นข้อมูลประกอบการพิจารณาของ อ.ก.ค.ศ.          เขตพื้นที่การศึกษา หรือ อ.ก.ค.ศ.สำนักบริหารงานการศึกษาพิเศษ เท่านั้น</a:t>
            </a:r>
          </a:p>
          <a:p>
            <a:pPr marL="0" indent="2730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2" name="ตัวแทนเนื้อหา 1"/>
          <p:cNvSpPr txBox="1">
            <a:spLocks/>
          </p:cNvSpPr>
          <p:nvPr/>
        </p:nvSpPr>
        <p:spPr>
          <a:xfrm>
            <a:off x="209154" y="3973166"/>
            <a:ext cx="8589962" cy="2264146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การกำหนดสัดส่วนของตำแหน่งว่าง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         ตำแหน่ง</a:t>
            </a:r>
            <a:r>
              <a:rPr lang="th-TH" sz="3400" b="1" dirty="0">
                <a:latin typeface="TH SarabunIT๙" pitchFamily="34" charset="-34"/>
                <a:cs typeface="TH SarabunIT๙" pitchFamily="34" charset="-34"/>
              </a:rPr>
              <a:t>ว่างที่จะนำมาใช้ในการย้าย ต้องกำหนด</a:t>
            </a: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สัดส่วน             เพื่อ</a:t>
            </a:r>
            <a:r>
              <a:rPr lang="th-TH" sz="3400" b="1" dirty="0">
                <a:latin typeface="TH SarabunIT๙" pitchFamily="34" charset="-34"/>
                <a:cs typeface="TH SarabunIT๙" pitchFamily="34" charset="-34"/>
              </a:rPr>
              <a:t>ใช้รับย้ายกับใช้บรรจุผู้ได้รับการคัดเลือกในสัดส่วนที่เท่ากัน </a:t>
            </a: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             หรือ</a:t>
            </a:r>
            <a:r>
              <a:rPr lang="th-TH" sz="3400" b="1" dirty="0">
                <a:latin typeface="TH SarabunIT๙" pitchFamily="34" charset="-34"/>
                <a:cs typeface="TH SarabunIT๙" pitchFamily="34" charset="-34"/>
              </a:rPr>
              <a:t>ต่างกันได้ไม่เกิน ๑ ตำแหน่ง</a:t>
            </a:r>
          </a:p>
          <a:p>
            <a:pPr marL="0" indent="273050">
              <a:spcBef>
                <a:spcPts val="0"/>
              </a:spcBef>
              <a:buFont typeface="Wingdings 2"/>
              <a:buNone/>
              <a:defRPr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1" name="รูปภาพ 10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1440554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296328" y="1268760"/>
            <a:ext cx="8847672" cy="2232248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200" b="1" dirty="0">
                <a:latin typeface="TH SarabunIT๙" pitchFamily="34" charset="-34"/>
                <a:cs typeface="TH SarabunIT๙" pitchFamily="34" charset="-34"/>
              </a:rPr>
              <a:t>การย้ายข้ามขนาด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     ให้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ย้ายข้ามขนาดได้ในกรณีที่ไม่มีคำขอย้ายขนาดเดียวกัน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หรือ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ขนาดใกล้เคียงกัน</a:t>
            </a:r>
            <a:endParaRPr lang="en-US" sz="38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36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28</a:t>
            </a:fld>
            <a:endParaRPr lang="th-TH"/>
          </a:p>
        </p:txBody>
      </p:sp>
      <p:sp>
        <p:nvSpPr>
          <p:cNvPr id="11" name="ตัวแทนเนื้อหา 1"/>
          <p:cNvSpPr txBox="1">
            <a:spLocks/>
          </p:cNvSpPr>
          <p:nvPr/>
        </p:nvSpPr>
        <p:spPr>
          <a:xfrm>
            <a:off x="296329" y="3429000"/>
            <a:ext cx="8668159" cy="280831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200" b="1" dirty="0">
                <a:latin typeface="TH SarabunIT๙" pitchFamily="34" charset="-34"/>
                <a:cs typeface="TH SarabunIT๙" pitchFamily="34" charset="-34"/>
              </a:rPr>
              <a:t>การยื่นคำร้องขอย้าย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 sz="9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2730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  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ให้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ยื่นคำร้องขอย้ายประจำปีในระหว่างวันที่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๑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- ๑๕ สิงหาคม และคำร้องขอย้ายดังกล่าวให้ใช้พิจารณาย้ายและแต่งตั้งได้ไม่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ก่อนวันที่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๑ ตุลาคม ของปีเดียวกัน</a:t>
            </a:r>
          </a:p>
          <a:p>
            <a:pPr marL="0" indent="0">
              <a:buFont typeface="Wingdings 2"/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2" name="รูปภาพ 11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49703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287016" y="1268760"/>
            <a:ext cx="8856984" cy="5112568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คุณสมบัติของผู้ขอย้าย (กรณีปกติ)</a:t>
            </a:r>
            <a:endParaRPr lang="th-TH" sz="4400" dirty="0">
              <a:latin typeface="TH SarabunIT๙" pitchFamily="34" charset="-34"/>
              <a:cs typeface="TH SarabunIT๙" pitchFamily="34" charset="-34"/>
            </a:endParaRPr>
          </a:p>
          <a:p>
            <a:pPr marL="446088" indent="-446088" fontAlgn="auto">
              <a:spcBef>
                <a:spcPts val="0"/>
              </a:spcBef>
              <a:spcAft>
                <a:spcPts val="0"/>
              </a:spcAft>
              <a:buNone/>
              <a:tabLst>
                <a:tab pos="446088" algn="l"/>
              </a:tabLst>
              <a:defRPr/>
            </a:pP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๑. ดำรงตำแหน่งผู้อำนวยการสถานศึกษาหรือ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รองผู้อำนวยการ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สถานศึกษาและได้ปฏิบัติงานในตำแหน่งดังกล่าว</a:t>
            </a:r>
            <a:br>
              <a:rPr lang="th-TH" sz="3800" b="1" dirty="0">
                <a:latin typeface="TH SarabunIT๙" pitchFamily="34" charset="-34"/>
                <a:cs typeface="TH SarabunIT๙" pitchFamily="34" charset="-34"/>
              </a:rPr>
            </a:b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ในสถานศึกษาปัจจุบันติดต่อกันมาแล้วไม่น้อยกว่า ๑๒ เดือน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นับ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ถึงวันที่ ๓๐ กันยายน ของปีที่ยื่นคำร้องขอย้าย</a:t>
            </a:r>
          </a:p>
          <a:p>
            <a:pPr marL="174625" indent="-174625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๒. ไม่อยู่ระหว่างลาศึกษาต่อเต็มเวลา</a:t>
            </a:r>
          </a:p>
          <a:p>
            <a:pPr marL="446088" indent="-44608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๓. กรณีการย้ายสับเปลี่ยน ในวันที่ยื่นคำร้องขอย้าย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ต้องมี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800" b="1" dirty="0">
                <a:latin typeface="TH SarabunIT๙" pitchFamily="34" charset="-34"/>
                <a:cs typeface="TH SarabunIT๙" pitchFamily="34" charset="-34"/>
              </a:rPr>
            </a:b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อายุ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ราชการเหลือไม่น้อยกว่า ๑ ปี ๖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เดือน</a:t>
            </a:r>
            <a:endParaRPr lang="en-US" sz="38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29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0778531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</a:t>
            </a:fld>
            <a:endParaRPr lang="th-TH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4294967295"/>
          </p:nvPr>
        </p:nvSpPr>
        <p:spPr>
          <a:xfrm>
            <a:off x="285750" y="1196975"/>
            <a:ext cx="8858250" cy="4535488"/>
          </a:xfrm>
        </p:spPr>
        <p:txBody>
          <a:bodyPr>
            <a:noAutofit/>
          </a:bodyPr>
          <a:lstStyle/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Angsana New" panose="02020603050405020304" pitchFamily="18" charset="-34"/>
                <a:cs typeface="Angsana New" panose="02020603050405020304" pitchFamily="18" charset="-34"/>
              </a:rPr>
              <a:t>          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ปัจจุบัน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ก.ค.ศ. ได้กำหนดหลักเกณฑ์การย้ายฯ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     ตาม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มาตรา ๕๙ ไว้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หลักเกณฑ์ ดังนี้ </a:t>
            </a:r>
          </a:p>
          <a:p>
            <a:pPr marL="628650" indent="-454025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๑.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การย้ายข้าราชการครูฯ ตาม ว ๘/๒๕๔๙ และที่แก้ไขเพิ่มเติม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-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สายงานสอน ทุกสังกัด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-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สายงานบริหารสถานศึกษา ยกเว้น </a:t>
            </a:r>
            <a:r>
              <a:rPr lang="th-TH" sz="3800" b="1" dirty="0" err="1" smtClean="0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.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- สายงานบริหารการศึกษา ยกเว้น </a:t>
            </a:r>
            <a:r>
              <a:rPr lang="th-TH" sz="3800" b="1" dirty="0" err="1" smtClean="0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.</a:t>
            </a:r>
            <a:endParaRPr lang="th-TH" sz="3800" b="1" dirty="0">
              <a:latin typeface="TH SarabunIT๙" pitchFamily="34" charset="-34"/>
              <a:cs typeface="TH SarabunIT๙" pitchFamily="34" charset="-34"/>
            </a:endParaRP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-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สายงานนิเทศการศึกษา ทุกสังกัด</a:t>
            </a:r>
            <a:endParaRPr lang="en-US" sz="38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3400" dirty="0">
              <a:solidFill>
                <a:schemeClr val="tx2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5642838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25566" y="1271468"/>
            <a:ext cx="9010930" cy="4824536"/>
          </a:xfrm>
        </p:spPr>
        <p:txBody>
          <a:bodyPr>
            <a:normAutofit/>
          </a:bodyPr>
          <a:lstStyle/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200" b="1" dirty="0" smtClean="0">
                <a:latin typeface="TH SarabunIT๙" pitchFamily="34" charset="-34"/>
                <a:cs typeface="TH SarabunIT๙" pitchFamily="34" charset="-34"/>
              </a:rPr>
              <a:t> องค์ประกอบ</a:t>
            </a:r>
            <a:r>
              <a:rPr lang="th-TH" sz="4200" b="1" dirty="0">
                <a:latin typeface="TH SarabunIT๙" pitchFamily="34" charset="-34"/>
                <a:cs typeface="TH SarabunIT๙" pitchFamily="34" charset="-34"/>
              </a:rPr>
              <a:t>ในการประเมินศักยภาพ มี ๘ องค์ประกอบ ดังนี้ 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๑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) วิสัยทัศน์ความเป็นผู้นำ 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๒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) ความรู้ความสามารถในการพัฒนาสถานศึกษา 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๓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) ผลการปฏิบัติงาน 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๔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) ประสบการณ์</a:t>
            </a:r>
          </a:p>
          <a:p>
            <a:pPr marL="0" indent="0"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30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8950864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196752"/>
            <a:ext cx="8589267" cy="5040560"/>
          </a:xfrm>
        </p:spPr>
        <p:txBody>
          <a:bodyPr>
            <a:normAutofit/>
          </a:bodyPr>
          <a:lstStyle/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200" b="1" dirty="0">
                <a:latin typeface="TH SarabunIT๙" pitchFamily="34" charset="-34"/>
                <a:cs typeface="TH SarabunIT๙" pitchFamily="34" charset="-34"/>
              </a:rPr>
              <a:t>องค์ประกอบในการประเมินศักยภาพ (ต่อ)</a:t>
            </a:r>
          </a:p>
          <a:p>
            <a:pPr marL="261938" indent="5461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๕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) คุณวุฒิ  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 ๖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) การรักษาวินัยและจรรยาบรรณ 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 ๗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) ความอาวุโสตามหลักราชการ และ </a:t>
            </a: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 ๘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) ระยะเวลาการดำรงตำแหน่งหรือปฏิบัติงาน</a:t>
            </a:r>
          </a:p>
          <a:p>
            <a:pPr marL="1254125" indent="-268288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	ใน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หน่วยงานการศึกษาปัจจุบัน</a:t>
            </a:r>
            <a:endParaRPr lang="th-TH" sz="4000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2857103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344362"/>
            <a:ext cx="8589267" cy="5040560"/>
          </a:xfrm>
        </p:spPr>
        <p:txBody>
          <a:bodyPr>
            <a:normAutofit lnSpcReduction="10000"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300" b="1" dirty="0">
                <a:latin typeface="TH SarabunIT๙" pitchFamily="34" charset="-34"/>
                <a:cs typeface="TH SarabunIT๙" pitchFamily="34" charset="-34"/>
              </a:rPr>
              <a:t>ให้มีคณะกรรมการกลั่นกรองการย้าย ๓ คณะ</a:t>
            </a:r>
          </a:p>
          <a:p>
            <a:pPr marL="1073150" indent="-10731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100" b="1" dirty="0" smtClean="0">
                <a:latin typeface="TH SarabunIT๙" pitchFamily="34" charset="-34"/>
                <a:cs typeface="TH SarabunIT๙" pitchFamily="34" charset="-34"/>
              </a:rPr>
              <a:t>     ๑. 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คณะกรรมการกลั่นกรองการย้าย ที่พิจารณาผู้บริหารสถานศึกษา สังกัด </a:t>
            </a:r>
            <a:r>
              <a:rPr lang="th-TH" sz="4100" b="1" dirty="0" err="1">
                <a:latin typeface="TH SarabunIT๙" pitchFamily="34" charset="-34"/>
                <a:cs typeface="TH SarabunIT๙" pitchFamily="34" charset="-34"/>
              </a:rPr>
              <a:t>สพป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. ให้ </a:t>
            </a:r>
            <a:r>
              <a:rPr lang="th-TH" sz="4100" b="1" dirty="0" err="1">
                <a:latin typeface="TH SarabunIT๙" pitchFamily="34" charset="-34"/>
                <a:cs typeface="TH SarabunIT๙" pitchFamily="34" charset="-34"/>
              </a:rPr>
              <a:t>สพป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. ตั้ง</a:t>
            </a:r>
          </a:p>
          <a:p>
            <a:pPr marL="1073150" indent="-10731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100" b="1" dirty="0" smtClean="0">
                <a:latin typeface="TH SarabunIT๙" pitchFamily="34" charset="-34"/>
                <a:cs typeface="TH SarabunIT๙" pitchFamily="34" charset="-34"/>
              </a:rPr>
              <a:t>     ๒. คณะกรรมการ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กลั่นกรองการย้าย ที่พิจารณาผู้บริหารสถานศึกษา สังกัด </a:t>
            </a:r>
            <a:r>
              <a:rPr lang="th-TH" sz="4100" b="1" dirty="0" err="1">
                <a:latin typeface="TH SarabunIT๙" pitchFamily="34" charset="-34"/>
                <a:cs typeface="TH SarabunIT๙" pitchFamily="34" charset="-34"/>
              </a:rPr>
              <a:t>สพ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ม. ให้ </a:t>
            </a:r>
            <a:r>
              <a:rPr lang="th-TH" sz="4100" b="1" dirty="0" err="1">
                <a:latin typeface="TH SarabunIT๙" pitchFamily="34" charset="-34"/>
                <a:cs typeface="TH SarabunIT๙" pitchFamily="34" charset="-34"/>
              </a:rPr>
              <a:t>สพ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ม. ตั้ง</a:t>
            </a:r>
          </a:p>
          <a:p>
            <a:pPr marL="1073150" indent="-98583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100" b="1" dirty="0" smtClean="0">
                <a:latin typeface="TH SarabunIT๙" pitchFamily="34" charset="-34"/>
                <a:cs typeface="TH SarabunIT๙" pitchFamily="34" charset="-34"/>
              </a:rPr>
              <a:t>    ๓. 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คณะกรรมการกลั่นกรองการย้าย ที่พิจารณาผู้บริหารสถานศึกษา สังกัดสำนักบริหารงานการศึกษาพิเศษ   </a:t>
            </a:r>
          </a:p>
          <a:p>
            <a:pPr marL="0" indent="10731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ให้ </a:t>
            </a:r>
            <a:r>
              <a:rPr lang="th-TH" sz="4100" b="1" dirty="0" err="1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. ตั้ง</a:t>
            </a:r>
          </a:p>
          <a:p>
            <a:pPr marL="0" indent="0">
              <a:buNone/>
            </a:pP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32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3746802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340768"/>
            <a:ext cx="8589267" cy="4248472"/>
          </a:xfrm>
        </p:spPr>
        <p:txBody>
          <a:bodyPr>
            <a:normAutofit/>
          </a:bodyPr>
          <a:lstStyle/>
          <a:p>
            <a:pPr marL="174625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     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หลักเกณฑ์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และวิธีการ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ย้ายผู้บริหาร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การศึกษา 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             สังกัด </a:t>
            </a:r>
            <a:r>
              <a:rPr lang="th-TH" sz="4400" b="1" dirty="0" err="1" smtClean="0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. </a:t>
            </a:r>
            <a:endParaRPr lang="th-TH" sz="44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4400" b="1" dirty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ตาม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หนังสือสำนักงาน ก.ค.ศ. ที่ </a:t>
            </a:r>
            <a:r>
              <a:rPr lang="th-TH" sz="4400" b="1" dirty="0" err="1">
                <a:latin typeface="TH SarabunIT๙" pitchFamily="34" charset="-34"/>
                <a:cs typeface="TH SarabunIT๙" pitchFamily="34" charset="-34"/>
              </a:rPr>
              <a:t>ศธ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๐๒๐๖.๔/ว ๑                  ลงวันที่ ๒๒ มกราคม ๒๕๕๘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en-US" sz="36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36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600" b="1" dirty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      </a:t>
            </a:r>
            <a:endParaRPr lang="th-TH" sz="36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33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4600958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14360" y="1412776"/>
            <a:ext cx="8589267" cy="4248472"/>
          </a:xfrm>
        </p:spPr>
        <p:txBody>
          <a:bodyPr>
            <a:normAutofit/>
          </a:bodyPr>
          <a:lstStyle/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4400" b="1" dirty="0" smtClean="0">
                <a:latin typeface="TH SarabunIT๙" pitchFamily="34" charset="-34"/>
                <a:cs typeface="TH SarabunIT๙" pitchFamily="34" charset="-34"/>
              </a:rPr>
              <a:t>“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ผู้บริหารการศึกษา</a:t>
            </a:r>
            <a:r>
              <a:rPr lang="en-US" sz="4400" b="1" dirty="0" smtClean="0">
                <a:latin typeface="TH SarabunIT๙" pitchFamily="34" charset="-34"/>
                <a:cs typeface="TH SarabunIT๙" pitchFamily="34" charset="-34"/>
              </a:rPr>
              <a:t>”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ตามหลักเกณฑ์นี้ หมายถึง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- ผู้อำนวยการ </a:t>
            </a:r>
            <a:r>
              <a:rPr lang="th-TH" sz="4000" b="1" dirty="0" err="1" smtClean="0">
                <a:latin typeface="TH SarabunIT๙" pitchFamily="34" charset="-34"/>
                <a:cs typeface="TH SarabunIT๙" pitchFamily="34" charset="-34"/>
              </a:rPr>
              <a:t>สพป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.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- ผู้อำนวยการ </a:t>
            </a:r>
            <a:r>
              <a:rPr lang="th-TH" sz="4000" b="1" dirty="0" err="1" smtClean="0">
                <a:latin typeface="TH SarabunIT๙" pitchFamily="34" charset="-34"/>
                <a:cs typeface="TH SarabunIT๙" pitchFamily="34" charset="-34"/>
              </a:rPr>
              <a:t>สพ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ม.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- รองผู้อำนวยการ </a:t>
            </a:r>
            <a:r>
              <a:rPr lang="th-TH" sz="4000" b="1" dirty="0" err="1" smtClean="0">
                <a:latin typeface="TH SarabunIT๙" pitchFamily="34" charset="-34"/>
                <a:cs typeface="TH SarabunIT๙" pitchFamily="34" charset="-34"/>
              </a:rPr>
              <a:t>สพป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.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- รองผู้อำนวยการ </a:t>
            </a:r>
            <a:r>
              <a:rPr lang="th-TH" sz="4000" b="1" dirty="0" err="1" smtClean="0">
                <a:latin typeface="TH SarabunIT๙" pitchFamily="34" charset="-34"/>
                <a:cs typeface="TH SarabunIT๙" pitchFamily="34" charset="-34"/>
              </a:rPr>
              <a:t>สพ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ม.    </a:t>
            </a:r>
            <a:endParaRPr lang="th-TH" sz="40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34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2398664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4832" y="1412776"/>
            <a:ext cx="8928992" cy="4824536"/>
          </a:xfrm>
        </p:spPr>
        <p:txBody>
          <a:bodyPr>
            <a:normAutofit/>
          </a:bodyPr>
          <a:lstStyle/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กรณีการย้ายผู้บริหารการศึกษา </a:t>
            </a:r>
            <a:r>
              <a:rPr lang="en-US" sz="4000" b="1" dirty="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ตาม ว ๑/๒๕๕๘</a:t>
            </a:r>
            <a:r>
              <a:rPr lang="en-US" sz="40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มี ๓ กรณี</a:t>
            </a:r>
          </a:p>
          <a:p>
            <a:pPr marL="534988" indent="-360363" fontAlgn="auto">
              <a:spcBef>
                <a:spcPts val="0"/>
              </a:spcBef>
              <a:spcAft>
                <a:spcPts val="0"/>
              </a:spcAft>
              <a:buNone/>
              <a:tabLst>
                <a:tab pos="542925" algn="l"/>
              </a:tabLst>
              <a:defRPr/>
            </a:pP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๑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.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การย้ายกรณีปกติ </a:t>
            </a:r>
            <a:r>
              <a:rPr lang="en-US" sz="3800" b="1" dirty="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ครบวาระการดำรงตำแหน่ง 4 ปี</a:t>
            </a:r>
            <a:r>
              <a:rPr lang="en-US" sz="38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38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627063" indent="-452438">
              <a:spcBef>
                <a:spcPts val="0"/>
              </a:spcBef>
              <a:buNone/>
              <a:defRPr/>
            </a:pP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๒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.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การย้ายกรณีพิเศษ </a:t>
            </a:r>
            <a:r>
              <a:rPr lang="en-US" sz="3800" b="1" dirty="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เจ็บป่วยร้ายแรง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ถูก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คุกคามต่อชีวิต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      ดูแล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บิดามารดา คู่สมรส บุตร ซึ่งเจ็บป่วย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ร้ายแรง</a:t>
            </a:r>
            <a:r>
              <a:rPr lang="en-US" sz="38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38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627063" indent="-452438">
              <a:spcBef>
                <a:spcPts val="0"/>
              </a:spcBef>
              <a:buNone/>
              <a:defRPr/>
            </a:pP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๓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.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การย้ายเพื่อความเหมาะสมและประโยชน์ของทาง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ราชการ </a:t>
            </a:r>
            <a:r>
              <a:rPr lang="en-US" sz="3800" b="1" dirty="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เพื่อแก้ปัญหาการบริหารจัด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การศึกษา หรือเพื่อ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พัฒนาคุณภาพ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การศึกษา</a:t>
            </a:r>
            <a:r>
              <a:rPr lang="en-US" sz="38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38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35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7496720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0" y="1391686"/>
            <a:ext cx="9144000" cy="4680520"/>
          </a:xfrm>
        </p:spPr>
        <p:txBody>
          <a:bodyPr>
            <a:normAutofit/>
          </a:bodyPr>
          <a:lstStyle/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700" b="1" dirty="0" smtClean="0">
                <a:latin typeface="TH SarabunIT๙" pitchFamily="34" charset="-34"/>
                <a:cs typeface="TH SarabunIT๙" pitchFamily="34" charset="-34"/>
              </a:rPr>
              <a:t>การย้ายผู้ดำรงตำแหน่งรองผู้อำนวยการสำนักงานเขตพื้นที่การศึกษา</a:t>
            </a:r>
          </a:p>
          <a:p>
            <a:pPr marL="174625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h-TH" sz="16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ย้ายกรณีปกติ	รอง โครงสร้าง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รองโครงสร้าง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h-TH" sz="24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ย้ายกรณีพิเศษ	รองเงื่อนไข		รองเงื่อนไข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h-TH" sz="12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ย้ายเพื่อความเหมาะสมและประโยชน์ของทางราชการ</a:t>
            </a:r>
          </a:p>
          <a:p>
            <a:pPr marL="174625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h-TH" sz="12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			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รองเงื่อนไข 		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รองโครงสร้างได้ด้วย</a:t>
            </a:r>
            <a:endParaRPr lang="th-TH" sz="38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36</a:t>
            </a:fld>
            <a:endParaRPr lang="th-TH"/>
          </a:p>
        </p:txBody>
      </p:sp>
      <p:sp>
        <p:nvSpPr>
          <p:cNvPr id="4" name="วงเล็บปีกกาขวา 3"/>
          <p:cNvSpPr/>
          <p:nvPr/>
        </p:nvSpPr>
        <p:spPr>
          <a:xfrm>
            <a:off x="2432543" y="2492896"/>
            <a:ext cx="155448" cy="1080120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cxnSp>
        <p:nvCxnSpPr>
          <p:cNvPr id="6" name="ลูกศรเชื่อมต่อแบบตรง 5"/>
          <p:cNvCxnSpPr/>
          <p:nvPr/>
        </p:nvCxnSpPr>
        <p:spPr>
          <a:xfrm>
            <a:off x="4811195" y="2636912"/>
            <a:ext cx="72008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ลูกศรเชื่อมต่อแบบตรง 14"/>
          <p:cNvCxnSpPr/>
          <p:nvPr/>
        </p:nvCxnSpPr>
        <p:spPr>
          <a:xfrm>
            <a:off x="4811195" y="3564766"/>
            <a:ext cx="72008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/>
          <p:nvPr/>
        </p:nvCxnSpPr>
        <p:spPr>
          <a:xfrm>
            <a:off x="4893471" y="5085184"/>
            <a:ext cx="720080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รูปภาพ 13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4589901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107504" y="1391686"/>
            <a:ext cx="8784976" cy="4680520"/>
          </a:xfrm>
        </p:spPr>
        <p:txBody>
          <a:bodyPr>
            <a:normAutofit/>
          </a:bodyPr>
          <a:lstStyle/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การกำหนดสัดส่วนตำแหน่งว่างของรองโครงสร้าง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	ให้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สำนักงานคณะกรรมการการศึกษาขั้นพื้นฐานพิจารณากำหนดสัดส่วนของจำนวนตำแหน่ง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รองโครงสร้างที่ว่าง                เพื่อ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จะใช้รับย้ายและใช้ในการคัดเลือกบุคคลมาบรรจุและแต่งตั้งให้ดำรงตำแหน่ง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รองโครงสร้าง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ให้เท่ากันหรือต่างกันได้ไม่เกิน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      1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ตำแหน่ง</a:t>
            </a: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37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8935613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1534" y="1124744"/>
            <a:ext cx="8892480" cy="5328592"/>
          </a:xfrm>
        </p:spPr>
        <p:txBody>
          <a:bodyPr>
            <a:normAutofit/>
          </a:bodyPr>
          <a:lstStyle/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การพิจารณาการย้าย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h-TH" sz="8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808038" indent="4508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ให้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ผู้บังคับบัญชาประเมินความรู้ความสามารถ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และ</a:t>
            </a:r>
          </a:p>
          <a:p>
            <a:pPr marL="712788" indent="-53498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ประสบการณ์ในการบริหารจัดการศึกษา การรักษาวินัยและ</a:t>
            </a:r>
          </a:p>
          <a:p>
            <a:pPr marL="17780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จรรยาบรรณวิชาชีพการมี</a:t>
            </a:r>
            <a:r>
              <a:rPr lang="th-TH" sz="3800" b="1" dirty="0" err="1" smtClean="0">
                <a:latin typeface="TH SarabunIT๙" pitchFamily="34" charset="-34"/>
                <a:cs typeface="TH SarabunIT๙" pitchFamily="34" charset="-34"/>
              </a:rPr>
              <a:t>วิทย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ฐานะ อายุราชการ และ                      ผลการปฏิบัติงานของผู้ที่ส่วนราชการประสงค์จะให้ย้ายประกอบการพิจารณา</a:t>
            </a:r>
          </a:p>
          <a:p>
            <a:pPr marL="174625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th-TH" sz="8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808038" indent="1778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ให้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เลขาธิการคณะกรรมการการศึกษาขั้นพื้นฐาน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เสนอ</a:t>
            </a:r>
          </a:p>
          <a:p>
            <a:pPr marL="711200" indent="-53340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สำนักงาน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ก.ค.ศ. เพื่อนำเสนอ ก.ค.ศ. พิจารณาอนุมัติ</a:t>
            </a: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38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8136920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39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1412776"/>
            <a:ext cx="856895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หลักเกณฑ์และวิธีการย้ายข้าราชการครู                           และบุคลากรทางการศึกษา ตำแหน่งครู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algn="ctr">
              <a:lnSpc>
                <a:spcPct val="110000"/>
              </a:lnSpc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สังกัดสำนักงานคณะกรรมการการศึกษาขั้นพื้นฐาน</a:t>
            </a:r>
          </a:p>
          <a:p>
            <a:pPr algn="ctr">
              <a:lnSpc>
                <a:spcPct val="110000"/>
              </a:lnSpc>
            </a:pPr>
            <a:r>
              <a:rPr lang="en-US" sz="4400" b="1" dirty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ตามหนังสือสำนักงาน ก.ค.ศ. ที่ </a:t>
            </a:r>
            <a:r>
              <a:rPr lang="th-TH" sz="4400" b="1" dirty="0" err="1">
                <a:latin typeface="TH SarabunIT๙" pitchFamily="34" charset="-34"/>
                <a:cs typeface="TH SarabunIT๙" pitchFamily="34" charset="-34"/>
              </a:rPr>
              <a:t>ศธ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 ๐๒๐๖.๔/ว ๑6                  ลงวันที่ 28 กรกฎาคม ๒๕๕๘</a:t>
            </a:r>
            <a:r>
              <a:rPr lang="en-US" sz="4400" b="1" dirty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4400" b="1" dirty="0">
              <a:latin typeface="TH SarabunIT๙" pitchFamily="34" charset="-34"/>
              <a:cs typeface="TH SarabunIT๙" pitchFamily="34" charset="-34"/>
            </a:endParaRPr>
          </a:p>
          <a:p>
            <a:endParaRPr lang="th-TH" dirty="0"/>
          </a:p>
        </p:txBody>
      </p:sp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3176978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70132" y="1175662"/>
            <a:ext cx="8363272" cy="4896544"/>
          </a:xfrm>
        </p:spPr>
        <p:txBody>
          <a:bodyPr>
            <a:noAutofit/>
          </a:bodyPr>
          <a:lstStyle/>
          <a:p>
            <a:pPr marL="174625" indent="0" fontAlgn="auto">
              <a:spcBef>
                <a:spcPts val="0"/>
              </a:spcBef>
              <a:buNone/>
              <a:defRPr/>
            </a:pP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๒.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การย้ายผู้บริหารสถานศึกษา  สังกัด </a:t>
            </a:r>
            <a:r>
              <a:rPr lang="th-TH" sz="3200" b="1" dirty="0" err="1" smtClean="0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. </a:t>
            </a:r>
            <a:endParaRPr lang="th-TH" sz="3200" b="1" dirty="0">
              <a:latin typeface="TH SarabunIT๙" pitchFamily="34" charset="-34"/>
              <a:cs typeface="TH SarabunIT๙" pitchFamily="34" charset="-34"/>
            </a:endParaRPr>
          </a:p>
          <a:p>
            <a:pPr marL="542925" indent="-542925" fontAlgn="auto">
              <a:spcBef>
                <a:spcPts val="0"/>
              </a:spcBef>
              <a:buNone/>
              <a:defRPr/>
            </a:pP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	ตาม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ว ๙/๒๕๕๔ และที่แก้ไขเพิ่มเติม</a:t>
            </a:r>
          </a:p>
          <a:p>
            <a:pPr marL="174625" indent="0" fontAlgn="auto">
              <a:spcBef>
                <a:spcPts val="0"/>
              </a:spcBef>
              <a:buNone/>
              <a:defRPr/>
            </a:pP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   -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ตำแหน่งผู้อำนวยการสถานศึกษา</a:t>
            </a:r>
          </a:p>
          <a:p>
            <a:pPr marL="174625" indent="0" fontAlgn="auto">
              <a:spcBef>
                <a:spcPts val="0"/>
              </a:spcBef>
              <a:buNone/>
              <a:defRPr/>
            </a:pP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   -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ตำแหน่งรองผู้อำนวยการ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สถานศึกษา</a:t>
            </a:r>
            <a:endParaRPr lang="th-TH" sz="3200" b="1" dirty="0">
              <a:latin typeface="TH SarabunIT๙" pitchFamily="34" charset="-34"/>
              <a:cs typeface="TH SarabunIT๙" pitchFamily="34" charset="-34"/>
            </a:endParaRPr>
          </a:p>
          <a:p>
            <a:pPr marL="174625" indent="0" fontAlgn="auto">
              <a:spcBef>
                <a:spcPts val="0"/>
              </a:spcBef>
              <a:buNone/>
              <a:defRPr/>
            </a:pP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๓. การย้ายผู้บริหารการศึกษา สังกัด </a:t>
            </a:r>
            <a:r>
              <a:rPr lang="th-TH" sz="3200" b="1" dirty="0" err="1" smtClean="0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. </a:t>
            </a:r>
            <a:endParaRPr lang="th-TH" sz="3200" b="1" dirty="0">
              <a:latin typeface="TH SarabunIT๙" pitchFamily="34" charset="-34"/>
              <a:cs typeface="TH SarabunIT๙" pitchFamily="34" charset="-34"/>
            </a:endParaRPr>
          </a:p>
          <a:p>
            <a:pPr marL="542925" indent="-542925" fontAlgn="auto">
              <a:spcBef>
                <a:spcPts val="0"/>
              </a:spcBef>
              <a:buNone/>
              <a:defRPr/>
            </a:pP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ตาม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ว ๑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/๒๕๕๘ </a:t>
            </a:r>
          </a:p>
          <a:p>
            <a:pPr marL="0" indent="0" fontAlgn="auto">
              <a:spcBef>
                <a:spcPts val="0"/>
              </a:spcBef>
              <a:buNone/>
              <a:defRPr/>
            </a:pP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   -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ตำแหน่งผู้อำนวยการสำนักงานเขตพื้นที่การศึกษา</a:t>
            </a:r>
          </a:p>
          <a:p>
            <a:pPr marL="174625" indent="0" fontAlgn="auto">
              <a:spcBef>
                <a:spcPts val="0"/>
              </a:spcBef>
              <a:buNone/>
              <a:defRPr/>
            </a:pP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  -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ตำแหน่งรองผู้อำนวยการสำนักงานเขตพื้นที่การศึกษา</a:t>
            </a:r>
          </a:p>
          <a:p>
            <a:pPr marL="542925" indent="-542925">
              <a:spcBef>
                <a:spcPts val="0"/>
              </a:spcBef>
              <a:buNone/>
            </a:pP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  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4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. การย้ายข้าราชการ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ครูและบุคลากรทางการศึกษา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ตำแหน่งครู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           สังกัด </a:t>
            </a:r>
            <a:r>
              <a:rPr lang="th-TH" sz="3200" b="1" dirty="0" err="1" smtClean="0">
                <a:latin typeface="TH SarabunIT๙" pitchFamily="34" charset="-34"/>
                <a:cs typeface="TH SarabunIT๙" pitchFamily="34" charset="-34"/>
              </a:rPr>
              <a:t>สพฐ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. ตาม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ว ๑6/๒๕๕๘</a:t>
            </a:r>
            <a:endParaRPr lang="th-TH" sz="3200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289304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40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1691680" y="533065"/>
            <a:ext cx="5904656" cy="1109985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808038" indent="-808038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th-TH" sz="6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สรุปสาระสำคัญ</a:t>
            </a:r>
            <a:endParaRPr lang="en-US" sz="66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500066" y="1896882"/>
            <a:ext cx="8143900" cy="40324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0" algn="l"/>
                <a:tab pos="719138" algn="l"/>
                <a:tab pos="900113" algn="l"/>
                <a:tab pos="1600200" algn="l"/>
              </a:tabLst>
              <a:defRPr/>
            </a:pPr>
            <a:r>
              <a:rPr lang="th-TH" sz="36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  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ย้ายข้าราชการครูและบุคลากรทางการ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ศึกษา ตำแหน่ง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ครู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มี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3 กรณี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ดังนี้</a:t>
            </a:r>
          </a:p>
          <a:p>
            <a:pPr algn="l"/>
            <a:r>
              <a:rPr lang="en-US" sz="3800" b="1" dirty="0" smtClean="0">
                <a:latin typeface="TH SarabunIT๙" pitchFamily="34" charset="-34"/>
                <a:cs typeface="TH SarabunIT๙" pitchFamily="34" charset="-34"/>
              </a:rPr>
              <a:t>     		1.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ย้ายกรณีปกติ </a:t>
            </a:r>
            <a:endParaRPr lang="en-US" sz="38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en-US" sz="3800" b="1" dirty="0" smtClean="0">
                <a:latin typeface="TH SarabunIT๙" pitchFamily="34" charset="-34"/>
                <a:cs typeface="TH SarabunIT๙" pitchFamily="34" charset="-34"/>
              </a:rPr>
              <a:t>     		2.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ย้ายกรณีพิเศษ </a:t>
            </a:r>
            <a:endParaRPr lang="th-TH" sz="38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		3. 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การย้ายกรณีเพื่อความ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เหมาะสม</a:t>
            </a:r>
          </a:p>
          <a:p>
            <a:pPr algn="l"/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		    และประโยชน์ของ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ทาง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ราชการ</a:t>
            </a:r>
            <a:endParaRPr lang="th-TH" sz="38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6022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41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764521" y="884116"/>
            <a:ext cx="7944886" cy="13749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0" hangingPunct="0">
              <a:spcBef>
                <a:spcPts val="1800"/>
              </a:spcBef>
            </a:pP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ย้ายกรณีปกติ ได้แก่ 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ย้ายตามคำร้องขอ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ย้าย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800" b="1" dirty="0">
                <a:latin typeface="TH SarabunIT๙" pitchFamily="34" charset="-34"/>
                <a:cs typeface="TH SarabunIT๙" pitchFamily="34" charset="-34"/>
              </a:rPr>
            </a:br>
            <a:endParaRPr lang="en-US" sz="36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1475656" y="2044442"/>
            <a:ext cx="6553937" cy="401284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0" hangingPunct="0">
              <a:spcBef>
                <a:spcPts val="1800"/>
              </a:spcBef>
            </a:pPr>
            <a:r>
              <a:rPr lang="th-TH" b="1" dirty="0">
                <a:latin typeface="TH SarabunIT๙" pitchFamily="34" charset="-34"/>
                <a:cs typeface="TH SarabunIT๙" pitchFamily="34" charset="-34"/>
              </a:rPr>
              <a:t>การย้ายกรณีพิเศษ  </a:t>
            </a:r>
          </a:p>
          <a:p>
            <a:pPr eaLnBrk="0" hangingPunct="0">
              <a:spcBef>
                <a:spcPts val="0"/>
              </a:spcBef>
            </a:pP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เป็นการย้ายตามคำร้องขอย้าย เนื่องจา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ก</a:t>
            </a:r>
            <a:endParaRPr lang="en-US" sz="3600" b="1" dirty="0">
              <a:latin typeface="TH SarabunIT๙" pitchFamily="34" charset="-34"/>
              <a:cs typeface="TH SarabunIT๙" pitchFamily="34" charset="-34"/>
            </a:endParaRPr>
          </a:p>
          <a:p>
            <a:pPr marL="1028700" lvl="1" indent="-401638" algn="thaiDist">
              <a:buFont typeface="Arial" pitchFamily="34" charset="0"/>
              <a:buChar char="•"/>
              <a:tabLst>
                <a:tab pos="0" algn="l"/>
                <a:tab pos="719138" algn="l"/>
                <a:tab pos="900113" algn="l"/>
                <a:tab pos="1600200" algn="l"/>
              </a:tabLst>
              <a:defRPr/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ติดตาม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คู่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สมรส</a:t>
            </a:r>
          </a:p>
          <a:p>
            <a:pPr marL="1028700" lvl="1" indent="-401638" algn="thaiDist">
              <a:buFont typeface="Arial" pitchFamily="34" charset="0"/>
              <a:buChar char="•"/>
              <a:tabLst>
                <a:tab pos="0" algn="l"/>
                <a:tab pos="719138" algn="l"/>
                <a:tab pos="900113" algn="l"/>
                <a:tab pos="1600200" algn="l"/>
              </a:tabLst>
              <a:defRPr/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เจ็บป่วย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ร้ายแรง </a:t>
            </a:r>
            <a:endParaRPr lang="th-TH" sz="36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1028700" lvl="1" indent="-401638" algn="thaiDist">
              <a:buFont typeface="Arial" pitchFamily="34" charset="0"/>
              <a:buChar char="•"/>
              <a:tabLst>
                <a:tab pos="0" algn="l"/>
                <a:tab pos="719138" algn="l"/>
                <a:tab pos="900113" algn="l"/>
                <a:tab pos="1600200" algn="l"/>
              </a:tabLst>
              <a:defRPr/>
            </a:pP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ถูกคุกคามต่อ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ชีวิต</a:t>
            </a:r>
          </a:p>
          <a:p>
            <a:pPr marL="1028700" lvl="1" indent="-401638" algn="thaiDist">
              <a:buFont typeface="Arial" pitchFamily="34" charset="0"/>
              <a:buChar char="•"/>
              <a:tabLst>
                <a:tab pos="0" algn="l"/>
                <a:tab pos="719138" algn="l"/>
                <a:tab pos="900113" algn="l"/>
                <a:tab pos="1600200" algn="l"/>
              </a:tabLst>
              <a:defRPr/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เพื่อ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ดูแลบิดา มารดา 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คู่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สมรส หรือบุตร </a:t>
            </a:r>
            <a:endParaRPr lang="th-TH" sz="36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>
              <a:tabLst>
                <a:tab pos="0" algn="l"/>
                <a:tab pos="542925" algn="l"/>
                <a:tab pos="900113" algn="l"/>
                <a:tab pos="1600200" algn="l"/>
              </a:tabLst>
              <a:defRPr/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		 ซึ่ง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เจ็บป่วย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ร้ายแรง หรือ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ทุพพลภาพ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6022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42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304111" y="887405"/>
            <a:ext cx="8839921" cy="1470025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การย้ายกรณีเพื่อความเหมาะสมและประโยชน์ </a:t>
            </a:r>
            <a:b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ของทางราชการ</a:t>
            </a:r>
            <a:endParaRPr lang="en-US" sz="4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1357290" y="2492896"/>
            <a:ext cx="7392883" cy="34352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Font typeface="Arial" pitchFamily="34" charset="0"/>
              <a:buChar char="•"/>
              <a:tabLst>
                <a:tab pos="0" algn="l"/>
                <a:tab pos="719138" algn="l"/>
                <a:tab pos="900113" algn="l"/>
                <a:tab pos="1254125" algn="l"/>
              </a:tabLst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การย้ายเพื่อ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แก้ปัญหาการบริหาร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จัดการ</a:t>
            </a:r>
          </a:p>
          <a:p>
            <a:pPr algn="l">
              <a:tabLst>
                <a:tab pos="0" algn="l"/>
                <a:tab pos="719138" algn="l"/>
                <a:tab pos="900113" algn="l"/>
                <a:tab pos="1254125" algn="l"/>
              </a:tabLst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ในสถานศึกษา </a:t>
            </a:r>
          </a:p>
          <a:p>
            <a:pPr marL="571500" indent="-571500" algn="l">
              <a:buFont typeface="Arial" pitchFamily="34" charset="0"/>
              <a:buChar char="•"/>
              <a:tabLst>
                <a:tab pos="0" algn="l"/>
                <a:tab pos="719138" algn="l"/>
                <a:tab pos="900113" algn="l"/>
                <a:tab pos="1600200" algn="l"/>
              </a:tabLst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ย้ายเพื่อพัฒนาคุณภาพ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การศึกษา</a:t>
            </a:r>
          </a:p>
          <a:p>
            <a:pPr marL="571500" indent="-571500" algn="l">
              <a:buFont typeface="Arial" pitchFamily="34" charset="0"/>
              <a:buChar char="•"/>
              <a:tabLst>
                <a:tab pos="0" algn="l"/>
                <a:tab pos="719138" algn="l"/>
                <a:tab pos="900113" algn="l"/>
                <a:tab pos="1600200" algn="l"/>
              </a:tabLst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3800" b="1" dirty="0">
                <a:latin typeface="TH SarabunIT๙" pitchFamily="34" charset="-34"/>
                <a:cs typeface="TH SarabunIT๙" pitchFamily="34" charset="-34"/>
              </a:rPr>
              <a:t>ย้ายเพื่อเกลี่ย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อัตรากำลังของสถานศึกษา</a:t>
            </a:r>
          </a:p>
          <a:p>
            <a:pPr algn="l">
              <a:tabLst>
                <a:tab pos="0" algn="l"/>
                <a:tab pos="719138" algn="l"/>
                <a:tab pos="900113" algn="l"/>
                <a:tab pos="1600200" algn="l"/>
              </a:tabLst>
              <a:defRPr/>
            </a:pP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	     ทั้งนี้ 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อาจพิจารณาจากคำร้องขอย้ายหรือไม่ก็ได้</a:t>
            </a:r>
            <a:r>
              <a:rPr lang="th-TH" sz="3800" b="1" dirty="0" smtClean="0">
                <a:latin typeface="TH SarabunIT๙" pitchFamily="34" charset="-34"/>
                <a:cs typeface="TH SarabunIT๙" pitchFamily="34" charset="-34"/>
              </a:rPr>
              <a:t>       </a:t>
            </a:r>
            <a:endParaRPr lang="th-TH" sz="38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6022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43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515446" y="173025"/>
            <a:ext cx="8128520" cy="1470025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808038" indent="-808038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th-TH" sz="55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คุณสมบัติผู้ขอย้ายกรณีปกติ</a:t>
            </a:r>
            <a:endParaRPr lang="en-US" sz="55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504212" y="1916832"/>
            <a:ext cx="8496944" cy="375410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14350" indent="-514350" algn="l"/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๑. ได้ปฏิบัติงานในตำแหน่งครูใน</a:t>
            </a:r>
            <a:r>
              <a:rPr lang="th-TH" sz="3300" b="1" dirty="0">
                <a:latin typeface="TH SarabunIT๙" pitchFamily="34" charset="-34"/>
                <a:cs typeface="TH SarabunIT๙" pitchFamily="34" charset="-34"/>
              </a:rPr>
              <a:t>สถานศึกษา</a:t>
            </a:r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ปัจจุบันติดต่อกันมาแล้ว </a:t>
            </a:r>
          </a:p>
          <a:p>
            <a:pPr marL="514350" indent="-514350" algn="l"/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    ไม่</a:t>
            </a:r>
            <a:r>
              <a:rPr lang="th-TH" sz="3300" b="1" dirty="0">
                <a:latin typeface="TH SarabunIT๙" pitchFamily="34" charset="-34"/>
                <a:cs typeface="TH SarabunIT๙" pitchFamily="34" charset="-34"/>
              </a:rPr>
              <a:t>น้อยกว่า </a:t>
            </a:r>
            <a:r>
              <a:rPr lang="en-US" sz="3300" b="1" dirty="0">
                <a:latin typeface="TH SarabunIT๙" pitchFamily="34" charset="-34"/>
                <a:cs typeface="TH SarabunIT๙" pitchFamily="34" charset="-34"/>
              </a:rPr>
              <a:t>24 </a:t>
            </a:r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เดือน นับ</a:t>
            </a:r>
            <a:r>
              <a:rPr lang="th-TH" sz="3300" b="1" dirty="0">
                <a:latin typeface="TH SarabunIT๙" pitchFamily="34" charset="-34"/>
                <a:cs typeface="TH SarabunIT๙" pitchFamily="34" charset="-34"/>
              </a:rPr>
              <a:t>ถึง</a:t>
            </a:r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วันที่ยื่นคำขอ </a:t>
            </a:r>
          </a:p>
          <a:p>
            <a:pPr marL="514350" indent="-514350" algn="l"/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    (ครูผู้ช่วย 2 ปี + ครู 2 ปี </a:t>
            </a:r>
            <a:r>
              <a:rPr lang="en-US" sz="3300" b="1" dirty="0" smtClean="0">
                <a:latin typeface="TH SarabunIT๙" pitchFamily="34" charset="-34"/>
                <a:cs typeface="TH SarabunIT๙" pitchFamily="34" charset="-34"/>
              </a:rPr>
              <a:t>= 4 </a:t>
            </a:r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ปี </a:t>
            </a:r>
            <a:r>
              <a:rPr lang="en-US" sz="33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en-US" sz="3300" b="1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300" b="1" dirty="0">
                <a:latin typeface="TH SarabunIT๙" pitchFamily="34" charset="-34"/>
                <a:cs typeface="TH SarabunIT๙" pitchFamily="34" charset="-34"/>
              </a:rPr>
              <a:t>2. ไม่อยู่ระหว่างลาศึกษาต่อเต็มเวลา</a:t>
            </a:r>
            <a:endParaRPr lang="en-US" sz="3300" b="1" dirty="0">
              <a:latin typeface="TH SarabunIT๙" pitchFamily="34" charset="-34"/>
              <a:cs typeface="TH SarabunIT๙" pitchFamily="34" charset="-34"/>
            </a:endParaRPr>
          </a:p>
          <a:p>
            <a:pPr marL="447675" indent="-447675" algn="l"/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3. การย้ายสับเปลี่ยนกับตำแหน่งที่มีคนครอง ในวันที่ยื่นคำร้องขอย้าย</a:t>
            </a:r>
          </a:p>
          <a:p>
            <a:pPr marL="447675" indent="-447675" algn="l"/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    ต้องมีอายุราชการเหลือไม่น้อยกว่า </a:t>
            </a:r>
            <a:r>
              <a:rPr lang="en-US" sz="3300" b="1" dirty="0" smtClean="0">
                <a:latin typeface="TH SarabunIT๙" pitchFamily="34" charset="-34"/>
                <a:cs typeface="TH SarabunIT๙" pitchFamily="34" charset="-34"/>
              </a:rPr>
              <a:t>2</a:t>
            </a:r>
            <a:r>
              <a:rPr lang="th-TH" sz="3300" b="1" dirty="0" smtClean="0">
                <a:latin typeface="TH SarabunIT๙" pitchFamily="34" charset="-34"/>
                <a:cs typeface="TH SarabunIT๙" pitchFamily="34" charset="-34"/>
              </a:rPr>
              <a:t>๔ เดือน นับถึงวันที่ ๓๐ กันยายน                   ของปีที่ครบเกษียณอายุราชการ</a:t>
            </a:r>
            <a:endParaRPr lang="en-US" sz="33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87313" indent="725488" algn="thaiDist">
              <a:defRPr/>
            </a:pPr>
            <a:endParaRPr lang="th-TH" sz="35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6022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44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500034" y="548680"/>
            <a:ext cx="8128520" cy="1061917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808038" indent="-808038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th-TH" sz="6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การยื่นคำร้องขอย้าย</a:t>
            </a:r>
            <a:endParaRPr lang="en-US" sz="60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891994" y="1916832"/>
            <a:ext cx="8072494" cy="42148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1. </a:t>
            </a:r>
            <a:r>
              <a:rPr lang="th-TH" sz="3200" b="1" u="sng" dirty="0">
                <a:latin typeface="TH SarabunIT๙" pitchFamily="34" charset="-34"/>
                <a:cs typeface="TH SarabunIT๙" pitchFamily="34" charset="-34"/>
              </a:rPr>
              <a:t>การย้ายกรณีปกติ</a:t>
            </a:r>
            <a:endParaRPr lang="en-US" sz="3200" b="1" u="sng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en-US" sz="3200" b="1" dirty="0">
                <a:latin typeface="TH SarabunIT๙" pitchFamily="34" charset="-34"/>
                <a:cs typeface="TH SarabunIT๙" pitchFamily="34" charset="-34"/>
              </a:rPr>
              <a:t>    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ยื่นคำร้องขอย้าย ได้ปีละ 1 ครั้ง ในเดือนมกราคม ของทุกปี </a:t>
            </a:r>
            <a:endParaRPr lang="th-TH" sz="32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 โดย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ให้ยื่นคำร้องได้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เพียงเขต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พื้นที่การศึกษา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เดียว</a:t>
            </a:r>
          </a:p>
          <a:p>
            <a:pPr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2. </a:t>
            </a:r>
            <a:r>
              <a:rPr lang="th-TH" sz="3200" b="1" u="sng" dirty="0">
                <a:latin typeface="TH SarabunIT๙" pitchFamily="34" charset="-34"/>
                <a:cs typeface="TH SarabunIT๙" pitchFamily="34" charset="-34"/>
              </a:rPr>
              <a:t>การย้ายกรณีพิเศษ </a:t>
            </a:r>
            <a:endParaRPr lang="en-US" sz="3200" b="1" u="sng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 ยื่นคำร้องขอย้ายได้ตลอดปี พร้อมหลักฐานของทางราชการ</a:t>
            </a:r>
          </a:p>
          <a:p>
            <a:pPr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หรือทางการแพทย์แผนปัจจุบัน ความเห็นและคำรับรองของ</a:t>
            </a:r>
          </a:p>
          <a:p>
            <a:pPr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ผู้บังคับบัญชาชั้นต้น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6022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45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500034" y="367468"/>
            <a:ext cx="8128520" cy="1181993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808038" indent="-808038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th-TH" sz="6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การยื่นคำร้องขอย้าย (ต่อ)</a:t>
            </a:r>
            <a:endParaRPr lang="en-US" sz="60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785786" y="1556792"/>
            <a:ext cx="8215370" cy="451541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3. </a:t>
            </a:r>
            <a:r>
              <a:rPr lang="th-TH" sz="3200" b="1" u="sng" dirty="0">
                <a:latin typeface="TH SarabunIT๙" pitchFamily="34" charset="-34"/>
                <a:cs typeface="TH SarabunIT๙" pitchFamily="34" charset="-34"/>
              </a:rPr>
              <a:t>การย้ายกรณีเพื่อความเหมาะสมและประโยชน์ของทาง</a:t>
            </a:r>
            <a:r>
              <a:rPr lang="th-TH" sz="3200" b="1" u="sng" dirty="0" smtClean="0">
                <a:latin typeface="TH SarabunIT๙" pitchFamily="34" charset="-34"/>
                <a:cs typeface="TH SarabunIT๙" pitchFamily="34" charset="-34"/>
              </a:rPr>
              <a:t>ราชการ</a:t>
            </a:r>
          </a:p>
          <a:p>
            <a:pPr marL="446088" indent="-446088"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๓.๑ ย้ายเพื่อแก้ปัญหาในการบริหารจัดการในสถานศึกษา ให้คำนึงถึง</a:t>
            </a:r>
          </a:p>
          <a:p>
            <a:pPr marL="446088" indent="-446088" algn="l"/>
            <a:r>
              <a:rPr lang="th-TH" sz="3200" b="1" spc="-40" dirty="0" smtClean="0">
                <a:latin typeface="TH SarabunIT๙" pitchFamily="34" charset="-34"/>
                <a:cs typeface="TH SarabunIT๙" pitchFamily="34" charset="-34"/>
              </a:rPr>
              <a:t>ความเหมาะสม ประโยชน์ของทางราชการ และความเป็นธรรมแก่ผู้นั้นด้วย</a:t>
            </a:r>
          </a:p>
          <a:p>
            <a:pPr marL="446088" indent="-446088" algn="l"/>
            <a:r>
              <a:rPr lang="th-TH" sz="3200" b="1" spc="-40" dirty="0" smtClean="0">
                <a:latin typeface="TH SarabunIT๙" pitchFamily="34" charset="-34"/>
                <a:cs typeface="TH SarabunIT๙" pitchFamily="34" charset="-34"/>
              </a:rPr>
              <a:t>โดยให้มีการสืบสวนข้อเท็จจริงก่อนมีการดำเนินการ</a:t>
            </a:r>
          </a:p>
          <a:p>
            <a:pPr marL="446088" indent="-446088" algn="l"/>
            <a:r>
              <a:rPr lang="th-TH" sz="3200" b="1" spc="-40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b="1" spc="-40" dirty="0" smtClean="0">
                <a:latin typeface="TH SarabunIT๙" pitchFamily="34" charset="-34"/>
                <a:cs typeface="TH SarabunIT๙" pitchFamily="34" charset="-34"/>
              </a:rPr>
              <a:t>   ๓.๒ ย้ายเพื่อพัฒนาคุณภาพสถานศึกษา ให้สำนักงานเขตพื้นที่การศึกษา</a:t>
            </a:r>
          </a:p>
          <a:p>
            <a:pPr marL="446088" indent="-446088" algn="l"/>
            <a:r>
              <a:rPr lang="th-TH" sz="3200" b="1" spc="-40" dirty="0" smtClean="0">
                <a:latin typeface="TH SarabunIT๙" pitchFamily="34" charset="-34"/>
                <a:cs typeface="TH SarabunIT๙" pitchFamily="34" charset="-34"/>
              </a:rPr>
              <a:t>หรือส่วนราชการ พิจารณาย้ายผู้มีความรู้ความสามารถ ประสบการณ์ หรือ</a:t>
            </a:r>
          </a:p>
          <a:p>
            <a:pPr marL="446088" indent="-446088" algn="l"/>
            <a:r>
              <a:rPr lang="th-TH" sz="3200" b="1" spc="-50" dirty="0" smtClean="0">
                <a:latin typeface="TH SarabunIT๙" pitchFamily="34" charset="-34"/>
                <a:cs typeface="TH SarabunIT๙" pitchFamily="34" charset="-34"/>
              </a:rPr>
              <a:t>วิชาเอกตรงตามความจำเป็นไปดำรงตำแหน่งในสถานศึกษาใหม่ได้ โดยเสนอ</a:t>
            </a:r>
          </a:p>
          <a:p>
            <a:pPr marL="446088" indent="-446088" algn="l"/>
            <a:r>
              <a:rPr lang="th-TH" sz="3200" b="1" spc="-40" dirty="0" smtClean="0">
                <a:latin typeface="TH SarabunIT๙" pitchFamily="34" charset="-34"/>
                <a:cs typeface="TH SarabunIT๙" pitchFamily="34" charset="-34"/>
              </a:rPr>
              <a:t>คณะกรรมการกลั่นกรองการย้ายก่อนเสนอ อ.ก.ค.ศ. เขตพื้นที่การศึกษา</a:t>
            </a:r>
          </a:p>
          <a:p>
            <a:pPr marL="446088" indent="-446088" algn="l"/>
            <a:r>
              <a:rPr lang="th-TH" sz="3200" b="1" spc="-40" dirty="0" smtClean="0">
                <a:latin typeface="TH SarabunIT๙" pitchFamily="34" charset="-34"/>
                <a:cs typeface="TH SarabunIT๙" pitchFamily="34" charset="-34"/>
              </a:rPr>
              <a:t>ให้ความเห็นชอบ</a:t>
            </a:r>
            <a:endParaRPr lang="en-US" sz="3200" b="1" spc="-4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6022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46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500034" y="428604"/>
            <a:ext cx="8128520" cy="1181993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808038" indent="-808038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th-TH" sz="6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การยื่นคำร้องขอย้าย (ต่อ)</a:t>
            </a:r>
            <a:endParaRPr lang="en-US" sz="60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785786" y="1628800"/>
            <a:ext cx="8215370" cy="42148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2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 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๓.๓ การย้ายเพื่อเกลี่ยอัตรากำลังของสถานศึกษา กรณีสำนักงาน</a:t>
            </a:r>
          </a:p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เขตพื้นที่การศึกษาหรือส่วนราชการ เห็นว่าสถานศึกษาใดมีอัตรากำลัง</a:t>
            </a:r>
          </a:p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เกินกรอบอัตรากำลังที่ ก.ค.ศ. กำหนด และเป็นตำแหน่งที่มีคนครอง</a:t>
            </a:r>
          </a:p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ให้เสนอคณะกรรมการกลั่นกรอง และ อ.ก.ค.ศ. เขตพื้นที่การศึกษา</a:t>
            </a:r>
          </a:p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พิจารณา โดยตัดโอนตำแหน่งและอัตราเงินเดือน</a:t>
            </a:r>
          </a:p>
          <a:p>
            <a:pPr algn="l"/>
            <a:r>
              <a:rPr lang="th-TH" sz="3200" b="1" spc="-40" dirty="0" smtClean="0">
                <a:latin typeface="TH SarabunIT๙" pitchFamily="34" charset="-34"/>
                <a:cs typeface="TH SarabunIT๙" pitchFamily="34" charset="-34"/>
              </a:rPr>
              <a:t>    ๓.๔ การย้ายเพื่อความเหมาะสมและประโยชน์ของทางราชการ </a:t>
            </a:r>
          </a:p>
          <a:p>
            <a:pPr algn="l"/>
            <a:r>
              <a:rPr lang="th-TH" sz="3200" b="1" spc="-40" dirty="0" smtClean="0">
                <a:latin typeface="TH SarabunIT๙" pitchFamily="34" charset="-34"/>
                <a:cs typeface="TH SarabunIT๙" pitchFamily="34" charset="-34"/>
              </a:rPr>
              <a:t>ให้พิจารณาจากคำร้องขอย้าย หรือหากมีกรณีที่ไม่จำเป็นต้องมีคำร้อง</a:t>
            </a:r>
          </a:p>
          <a:p>
            <a:pPr algn="l"/>
            <a:r>
              <a:rPr lang="th-TH" sz="3200" b="1" spc="-40" dirty="0" smtClean="0">
                <a:latin typeface="TH SarabunIT๙" pitchFamily="34" charset="-34"/>
                <a:cs typeface="TH SarabunIT๙" pitchFamily="34" charset="-34"/>
              </a:rPr>
              <a:t>ขอย้าย ให้อยู่ในดุลยพินิจของคณะกรรมการกลั่นกรองการย้าย</a:t>
            </a:r>
            <a:endParaRPr lang="en-US" sz="3200" b="1" spc="-4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6022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47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500034" y="318181"/>
            <a:ext cx="8128520" cy="1181993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808038" indent="-808038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th-TH" sz="5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การพิจารณาคำร้องขอย้าย</a:t>
            </a:r>
            <a:endParaRPr lang="en-US" sz="52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857224" y="1509946"/>
            <a:ext cx="7607198" cy="454163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1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. </a:t>
            </a:r>
            <a:r>
              <a:rPr lang="th-TH" sz="3200" b="1" u="sng" dirty="0">
                <a:latin typeface="TH SarabunIT๙" pitchFamily="34" charset="-34"/>
                <a:cs typeface="TH SarabunIT๙" pitchFamily="34" charset="-34"/>
              </a:rPr>
              <a:t>การย้ายกรณีปกติ</a:t>
            </a:r>
            <a:endParaRPr lang="en-US" sz="3200" b="1" u="sng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  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ให้ใช้พิจารณา</a:t>
            </a:r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ย้ายปีละ 2 ครั้ง ครั้งที่ 1 ในเดือนเมษายน </a:t>
            </a:r>
            <a:endParaRPr lang="th-TH" sz="32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 </a:t>
            </a:r>
            <a:r>
              <a:rPr lang="th-TH" sz="3200" b="1" spc="-70" dirty="0" smtClean="0">
                <a:latin typeface="TH SarabunIT๙" pitchFamily="34" charset="-34"/>
                <a:cs typeface="TH SarabunIT๙" pitchFamily="34" charset="-34"/>
              </a:rPr>
              <a:t>ครั้ง</a:t>
            </a:r>
            <a:r>
              <a:rPr lang="th-TH" sz="3200" b="1" spc="-70" dirty="0">
                <a:latin typeface="TH SarabunIT๙" pitchFamily="34" charset="-34"/>
                <a:cs typeface="TH SarabunIT๙" pitchFamily="34" charset="-34"/>
              </a:rPr>
              <a:t>ที่ 2 ในเดือนกันยายน </a:t>
            </a:r>
            <a:r>
              <a:rPr lang="th-TH" sz="3200" b="1" spc="-70" dirty="0" smtClean="0">
                <a:latin typeface="TH SarabunIT๙" pitchFamily="34" charset="-34"/>
                <a:cs typeface="TH SarabunIT๙" pitchFamily="34" charset="-34"/>
              </a:rPr>
              <a:t>เว้น</a:t>
            </a:r>
            <a:r>
              <a:rPr lang="th-TH" sz="3200" b="1" spc="-70" dirty="0">
                <a:latin typeface="TH SarabunIT๙" pitchFamily="34" charset="-34"/>
                <a:cs typeface="TH SarabunIT๙" pitchFamily="34" charset="-34"/>
              </a:rPr>
              <a:t>แต่มีเหตุผลความจำเป็นเป็นพิเศษ                </a:t>
            </a:r>
            <a:r>
              <a:rPr lang="th-TH" sz="3200" b="1" spc="-70" dirty="0" smtClean="0">
                <a:latin typeface="TH SarabunIT๙" pitchFamily="34" charset="-34"/>
                <a:cs typeface="TH SarabunIT๙" pitchFamily="34" charset="-34"/>
              </a:rPr>
              <a:t>  </a:t>
            </a:r>
          </a:p>
          <a:p>
            <a:pPr algn="l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 </a:t>
            </a:r>
            <a:r>
              <a:rPr lang="th-TH" sz="3200" b="1" spc="-80" dirty="0" smtClean="0">
                <a:latin typeface="TH SarabunIT๙" pitchFamily="34" charset="-34"/>
                <a:cs typeface="TH SarabunIT๙" pitchFamily="34" charset="-34"/>
              </a:rPr>
              <a:t>อาจ</a:t>
            </a:r>
            <a:r>
              <a:rPr lang="th-TH" sz="3200" b="1" spc="-80" dirty="0">
                <a:latin typeface="TH SarabunIT๙" pitchFamily="34" charset="-34"/>
                <a:cs typeface="TH SarabunIT๙" pitchFamily="34" charset="-34"/>
              </a:rPr>
              <a:t>พิจารณาการ</a:t>
            </a:r>
            <a:r>
              <a:rPr lang="th-TH" sz="3200" b="1" spc="-80" dirty="0" smtClean="0">
                <a:latin typeface="TH SarabunIT๙" pitchFamily="34" charset="-34"/>
                <a:cs typeface="TH SarabunIT๙" pitchFamily="34" charset="-34"/>
              </a:rPr>
              <a:t>ย้ายมากกว่า </a:t>
            </a:r>
            <a:r>
              <a:rPr lang="th-TH" sz="3200" b="1" spc="-80" dirty="0">
                <a:latin typeface="TH SarabunIT๙" pitchFamily="34" charset="-34"/>
                <a:cs typeface="TH SarabunIT๙" pitchFamily="34" charset="-34"/>
              </a:rPr>
              <a:t>1 ครั้งก็</a:t>
            </a:r>
            <a:r>
              <a:rPr lang="th-TH" sz="3200" b="1" spc="-80" dirty="0" smtClean="0">
                <a:latin typeface="TH SarabunIT๙" pitchFamily="34" charset="-34"/>
                <a:cs typeface="TH SarabunIT๙" pitchFamily="34" charset="-34"/>
              </a:rPr>
              <a:t>ได้ และใช้พิจารณาย้ายได้</a:t>
            </a:r>
          </a:p>
          <a:p>
            <a:pPr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  ถึงวันที่ ๓๑ ธันวาคม ของปีเดียวกัน</a:t>
            </a:r>
          </a:p>
          <a:p>
            <a:pPr algn="l"/>
            <a:r>
              <a:rPr lang="en-US" sz="3200" b="1" dirty="0">
                <a:latin typeface="TH SarabunIT๙" pitchFamily="34" charset="-34"/>
                <a:cs typeface="TH SarabunIT๙" pitchFamily="34" charset="-34"/>
              </a:rPr>
              <a:t>2. </a:t>
            </a:r>
            <a:r>
              <a:rPr lang="th-TH" sz="3200" b="1" u="sng" dirty="0">
                <a:latin typeface="TH SarabunIT๙" pitchFamily="34" charset="-34"/>
                <a:cs typeface="TH SarabunIT๙" pitchFamily="34" charset="-34"/>
              </a:rPr>
              <a:t>การย้ายกรณีพิเศษ</a:t>
            </a:r>
            <a:endParaRPr lang="en-US" sz="3200" b="1" u="sng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   ให้ใช้พิจารณาได้ตลอด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ปี</a:t>
            </a:r>
            <a:endParaRPr lang="en-US" sz="3200" b="1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3. </a:t>
            </a:r>
            <a:r>
              <a:rPr lang="th-TH" sz="3200" b="1" u="sng" dirty="0">
                <a:latin typeface="TH SarabunIT๙" pitchFamily="34" charset="-34"/>
                <a:cs typeface="TH SarabunIT๙" pitchFamily="34" charset="-34"/>
              </a:rPr>
              <a:t>การย้ายกรณีเพื่อความเหมาะสม</a:t>
            </a:r>
            <a:r>
              <a:rPr lang="th-TH" sz="3200" b="1" u="sng" dirty="0" smtClean="0">
                <a:latin typeface="TH SarabunIT๙" pitchFamily="34" charset="-34"/>
                <a:cs typeface="TH SarabunIT๙" pitchFamily="34" charset="-34"/>
              </a:rPr>
              <a:t>และประโยชน์</a:t>
            </a:r>
            <a:r>
              <a:rPr lang="th-TH" sz="3200" b="1" u="sng" dirty="0">
                <a:latin typeface="TH SarabunIT๙" pitchFamily="34" charset="-34"/>
                <a:cs typeface="TH SarabunIT๙" pitchFamily="34" charset="-34"/>
              </a:rPr>
              <a:t>ของทาง</a:t>
            </a:r>
            <a:r>
              <a:rPr lang="th-TH" sz="3200" b="1" u="sng" dirty="0" smtClean="0">
                <a:latin typeface="TH SarabunIT๙" pitchFamily="34" charset="-34"/>
                <a:cs typeface="TH SarabunIT๙" pitchFamily="34" charset="-34"/>
              </a:rPr>
              <a:t>ราชการ</a:t>
            </a:r>
            <a:endParaRPr lang="en-US" sz="3200" b="1" u="sng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200" b="1" dirty="0">
                <a:latin typeface="TH SarabunIT๙" pitchFamily="34" charset="-34"/>
                <a:cs typeface="TH SarabunIT๙" pitchFamily="34" charset="-34"/>
              </a:rPr>
              <a:t>    ให้ใช้พิจารณาได้ตลอด</a:t>
            </a: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ปี</a:t>
            </a:r>
            <a:endParaRPr lang="en-US" sz="32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6022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48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500034" y="428604"/>
            <a:ext cx="8128520" cy="1181993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808038" indent="-808038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th-TH" sz="5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องค์ประกอบการพิจารณาย้าย</a:t>
            </a:r>
            <a:endParaRPr lang="en-US" sz="52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1075552" y="1700808"/>
            <a:ext cx="7178000" cy="366043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1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ความรู้ ความสามารถ ประสบการณ์ หรือวิชาเอก 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                </a:t>
            </a:r>
          </a:p>
          <a:p>
            <a:pPr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    ตาม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ความจำเป็นของสถานศึกษา</a:t>
            </a:r>
            <a:endParaRPr lang="en-US" sz="3600" b="1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2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ลำดับสถานศึกษาที่ผู้ขอ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ย้าย</a:t>
            </a:r>
          </a:p>
          <a:p>
            <a:pPr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    มี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ความประสงค์จะ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ย้ายไป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ปฏิบัติงาน</a:t>
            </a:r>
            <a:endParaRPr lang="en-US" sz="3600" b="1" dirty="0">
              <a:latin typeface="TH SarabunIT๙" pitchFamily="34" charset="-34"/>
              <a:cs typeface="TH SarabunIT๙" pitchFamily="34" charset="-34"/>
            </a:endParaRPr>
          </a:p>
          <a:p>
            <a:pPr marL="893763" indent="-893763"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3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ระยะเวลาที่ดำรงตำแหน่งหรือปฏิบัติ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หน้าที่ </a:t>
            </a:r>
          </a:p>
          <a:p>
            <a:pPr marL="893763" indent="-893763"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    ในสถานศึกษาปัจจุบัน</a:t>
            </a:r>
            <a:endParaRPr lang="en-US" sz="36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60220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49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586884" y="461057"/>
            <a:ext cx="8128520" cy="1181993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808038" indent="-808038"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th-TH" sz="5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องค์ประกอบการพิจารณาย้าย </a:t>
            </a:r>
            <a:r>
              <a:rPr lang="en-US" sz="5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5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ต่อ</a:t>
            </a:r>
            <a:r>
              <a:rPr lang="en-US" sz="52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  <a:endParaRPr lang="en-US" sz="52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 1"/>
          <p:cNvSpPr txBox="1">
            <a:spLocks/>
          </p:cNvSpPr>
          <p:nvPr/>
        </p:nvSpPr>
        <p:spPr>
          <a:xfrm>
            <a:off x="349194" y="1772816"/>
            <a:ext cx="8640960" cy="4165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712788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 			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4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สภาพความยากลำบากในการ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ปฏิบัติงาน</a:t>
            </a:r>
          </a:p>
          <a:p>
            <a:pPr algn="l">
              <a:tabLst>
                <a:tab pos="712788" algn="l"/>
              </a:tabLst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    		    ในสถานศึกษาปัจจุบัน</a:t>
            </a:r>
            <a:endParaRPr lang="en-US" sz="3600" b="1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		5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เหตุผลการขอย้าย</a:t>
            </a:r>
            <a:endParaRPr lang="en-US" sz="3600" b="1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		6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ความอาวุโสตามหลักราชการ</a:t>
            </a:r>
            <a:endParaRPr lang="en-US" sz="3600" b="1" dirty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   		7</a:t>
            </a:r>
            <a:r>
              <a:rPr lang="th-TH" sz="3600" b="1" dirty="0">
                <a:latin typeface="TH SarabunIT๙" pitchFamily="34" charset="-34"/>
                <a:cs typeface="TH SarabunIT๙" pitchFamily="34" charset="-34"/>
              </a:rPr>
              <a:t>. ความเห็นของคณะกรรมการสถานศึกษา </a:t>
            </a:r>
            <a:endParaRPr lang="th-TH" sz="36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en-US" sz="800" b="1" dirty="0">
              <a:solidFill>
                <a:schemeClr val="bg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3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endParaRPr lang="th-TH" sz="3600" b="1" dirty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719385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107504" y="1844824"/>
            <a:ext cx="9036496" cy="3841602"/>
          </a:xfrm>
        </p:spPr>
        <p:txBody>
          <a:bodyPr>
            <a:normAutofit fontScale="92500"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800" b="1" dirty="0" smtClean="0">
                <a:latin typeface="TH SarabunPSK" pitchFamily="34" charset="-34"/>
                <a:cs typeface="TH SarabunPSK" pitchFamily="34" charset="-34"/>
              </a:rPr>
              <a:t> </a:t>
            </a: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100" b="1" dirty="0" smtClean="0">
                <a:latin typeface="TH SarabunIT๙" pitchFamily="34" charset="-34"/>
                <a:cs typeface="TH SarabunIT๙" pitchFamily="34" charset="-34"/>
              </a:rPr>
              <a:t>หลักเกณฑ์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และวิธีการย้ายข้าราชการครูและบุคลากรทางการศึกษา</a:t>
            </a:r>
          </a:p>
          <a:p>
            <a:pPr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ตามหนังสือสำนักงาน ก.ค.ศ. ที่ </a:t>
            </a:r>
            <a:r>
              <a:rPr lang="th-TH" sz="4100" b="1" dirty="0" err="1">
                <a:latin typeface="TH SarabunIT๙" pitchFamily="34" charset="-34"/>
                <a:cs typeface="TH SarabunIT๙" pitchFamily="34" charset="-34"/>
              </a:rPr>
              <a:t>ศธ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 ๐๒๐๖.๓/ว ๘ </a:t>
            </a:r>
          </a:p>
          <a:p>
            <a:pPr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ลงวันที่ ๕ กรกฎาคม ๒๕๔๙</a:t>
            </a:r>
          </a:p>
          <a:p>
            <a:pPr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และที่แก้ไขเพิ่มเติมตามหนังสือ ที่ </a:t>
            </a:r>
            <a:r>
              <a:rPr lang="th-TH" sz="4100" b="1" dirty="0" err="1">
                <a:latin typeface="TH SarabunIT๙" pitchFamily="34" charset="-34"/>
                <a:cs typeface="TH SarabunIT๙" pitchFamily="34" charset="-34"/>
              </a:rPr>
              <a:t>ศธ</a:t>
            </a: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 ๐๒๐๖.๔/๑๐๒๕ </a:t>
            </a:r>
          </a:p>
          <a:p>
            <a:pPr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100" b="1" dirty="0">
                <a:latin typeface="TH SarabunIT๙" pitchFamily="34" charset="-34"/>
                <a:cs typeface="TH SarabunIT๙" pitchFamily="34" charset="-34"/>
              </a:rPr>
              <a:t>ลงวันที่ ๑๑ กรกฎาคม ๒๕๕๖</a:t>
            </a:r>
            <a:endParaRPr lang="en-US" sz="41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   </a:t>
            </a:r>
            <a:endParaRPr lang="th-TH" sz="36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5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0647919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50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683568" y="545847"/>
            <a:ext cx="7772400" cy="1037977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บทบาท อ.ก.ค.ศ.เขตพื้นที่การศึกษา</a:t>
            </a:r>
            <a:endParaRPr lang="th-TH" sz="44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รอง 3"/>
          <p:cNvSpPr txBox="1">
            <a:spLocks/>
          </p:cNvSpPr>
          <p:nvPr/>
        </p:nvSpPr>
        <p:spPr>
          <a:xfrm>
            <a:off x="159532" y="1484784"/>
            <a:ext cx="8820472" cy="515700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1. ตั้งคณะกรรมการกลั่นกรองการย้าย ประกอบด้วย</a:t>
            </a:r>
          </a:p>
          <a:p>
            <a:pPr marL="361950" indent="0">
              <a:spcBef>
                <a:spcPts val="0"/>
              </a:spcBef>
              <a:buNone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1.๑ รองผู้อำนวยการสำนักงานเขตพื้นที่การศึกษาที่ได้รับมอบหมาย หรือ </a:t>
            </a:r>
          </a:p>
          <a:p>
            <a:pPr marL="808038" indent="-446088">
              <a:buNone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	ผู้ที่ผู้อำนวยการสำนักบริหารงานการศึกษาพิเศษมอบหมาย แล้วแต่กรณี </a:t>
            </a:r>
          </a:p>
          <a:p>
            <a:pPr marL="808038" indent="-446088">
              <a:buNone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	เป็นประธาน </a:t>
            </a:r>
          </a:p>
          <a:p>
            <a:pPr marL="87313" indent="274638">
              <a:buNone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1.๒ ผู้มีความรู้ ความสามารถเหมาะสม จำนวน ๖ คน เป็นกรรมการ </a:t>
            </a:r>
          </a:p>
          <a:p>
            <a:pPr marL="87313" indent="274638">
              <a:buNone/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1.๓ ผู้อำนวยการกลุ่มบริหารงานบุคคลหรือหัวหน้างานการเจ้าหน้าที่ แล้วแต่กรณี </a:t>
            </a:r>
          </a:p>
          <a:p>
            <a:pPr marL="808038" indent="-446088">
              <a:buNone/>
              <a:tabLst>
                <a:tab pos="808038" algn="l"/>
              </a:tabLst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	เป็นเลขานุการ </a:t>
            </a:r>
          </a:p>
          <a:p>
            <a:pPr marL="361950" indent="446088">
              <a:buNone/>
              <a:tabLst>
                <a:tab pos="361950" algn="l"/>
                <a:tab pos="808038" algn="l"/>
              </a:tabLst>
              <a:defRPr/>
            </a:pPr>
            <a:r>
              <a:rPr lang="th-TH" sz="2800" b="1" dirty="0" smtClean="0">
                <a:latin typeface="TH SarabunIT๙" pitchFamily="34" charset="-34"/>
                <a:cs typeface="TH SarabunIT๙" pitchFamily="34" charset="-34"/>
              </a:rPr>
              <a:t>ทั้งนี้ กรรมการดังกล่าวต้องไม่เป็นอนุกรรมการใน อ.ก.ค.ศ. เขตพื้นที่การศึกษานั้น และไม่เป็นผู้มีส่วนได้ส่วนเสีย หรือมีเหตุซึ่งมีสภาพร้ายแรงอันอาจทำให้การพิจารณา             ไม่เป็นกลาง</a:t>
            </a:r>
          </a:p>
          <a:p>
            <a:endParaRPr lang="th-TH" sz="3400" b="1" dirty="0">
              <a:solidFill>
                <a:schemeClr val="bg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719385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51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1259632" y="620688"/>
            <a:ext cx="7484368" cy="95092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4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บทบาท อ.ก.ค.ศ.เขตพื้นที่การศึกษา </a:t>
            </a:r>
            <a:r>
              <a:rPr lang="en-US" sz="4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4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ต่อ</a:t>
            </a:r>
            <a:r>
              <a:rPr lang="en-US" sz="4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48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รอง 3"/>
          <p:cNvSpPr txBox="1">
            <a:spLocks/>
          </p:cNvSpPr>
          <p:nvPr/>
        </p:nvSpPr>
        <p:spPr>
          <a:xfrm>
            <a:off x="214282" y="1554961"/>
            <a:ext cx="8786874" cy="4824536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2. พิจารณารับย้ายข้าราชการครูและบุคลากรทางการศึกษา ตามแนวทาง ดังนี้</a:t>
            </a:r>
          </a:p>
          <a:p>
            <a:pPr marL="457200" indent="-95250">
              <a:buFont typeface="Arial" pitchFamily="34" charset="0"/>
              <a:buChar char="•"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 สถานศึกษาที่รับย้ายต้องมีอัตรากำลังไม่เกินเกณฑ์</a:t>
            </a:r>
          </a:p>
          <a:p>
            <a:pPr marL="457200" indent="-95250">
              <a:buFont typeface="Arial" pitchFamily="34" charset="0"/>
              <a:buChar char="•"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 การย้ายทุกกรณีต้องเสนอคณะกรรมการกลั่นกรองการย้ายพิจารณา</a:t>
            </a:r>
          </a:p>
          <a:p>
            <a:pPr marL="457200" indent="-95250">
              <a:buFont typeface="Arial" pitchFamily="34" charset="0"/>
              <a:buChar char="•"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 พิจารณาจากองค์ประกอบที่ ก.ค.ศ. กำหนด</a:t>
            </a:r>
          </a:p>
          <a:p>
            <a:pPr marL="542925" indent="-180975">
              <a:buFont typeface="Arial" pitchFamily="34" charset="0"/>
              <a:buChar char="•"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นำคะแนนของคณะกรรมการกลั่นกรองการย้าย และความเห็นของ คณะกรรมการสถานศึกษา มาประกอบการพิจารณา หากมีความเห็นต่าง              ต้องระบุเหตุผลให้ชัดเจน</a:t>
            </a:r>
          </a:p>
          <a:p>
            <a:pPr marL="542925" indent="-180975">
              <a:buFont typeface="Arial" pitchFamily="34" charset="0"/>
              <a:buChar char="•"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ยึดหลัก</a:t>
            </a:r>
            <a:r>
              <a:rPr lang="th-TH" sz="3000" b="1" dirty="0" err="1" smtClean="0">
                <a:latin typeface="TH SarabunIT๙" pitchFamily="34" charset="-34"/>
                <a:cs typeface="TH SarabunIT๙" pitchFamily="34" charset="-34"/>
              </a:rPr>
              <a:t>ธรรมาภิ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บาล หลักการบริหารกิจการบ้านเมืองที่ดีและคำนึงถึงประโยชน์  ที่ทางราชการจะได้รับเป็นสำคัญ</a:t>
            </a:r>
            <a:endParaRPr lang="th-TH" sz="3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719385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52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 1"/>
          <p:cNvSpPr txBox="1">
            <a:spLocks/>
          </p:cNvSpPr>
          <p:nvPr/>
        </p:nvSpPr>
        <p:spPr>
          <a:xfrm>
            <a:off x="689361" y="836712"/>
            <a:ext cx="7772400" cy="821953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h-TH" sz="4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บทบาท อ.ก.ค.ศ.เขตพื้นที่การศึกษา </a:t>
            </a:r>
            <a:r>
              <a:rPr lang="en-US" sz="4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4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ต่อ</a:t>
            </a:r>
            <a:r>
              <a:rPr lang="en-US" sz="4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4800" b="1" dirty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ชื่อเรื่องรอง 3"/>
          <p:cNvSpPr txBox="1">
            <a:spLocks/>
          </p:cNvSpPr>
          <p:nvPr/>
        </p:nvSpPr>
        <p:spPr>
          <a:xfrm>
            <a:off x="110702" y="1658665"/>
            <a:ext cx="8929718" cy="4876169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3. การย้ายข้าราชการครูและบุคลากรทางการศึกษาไปดำรงตำแหน่ง       ในสถานศึกษาภายในเขตพื้นที่การศึกษาเดียวกัน ให้ อ.ก.ค.ศ.เขตพื้นที่การศึกษานั้นพิจารณาอนุมัติ</a:t>
            </a:r>
            <a:endParaRPr lang="en-US" sz="34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0" indent="361950">
              <a:buNone/>
            </a:pP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การย้ายข้าราชการครูและบุคลากรทางการศึกษาไปดำรงตำแหน่ง     ต่างเขตพื้นที่การศึกษา ให้ อ.ก.ค.ศ.เขตพื้นที่การศึกษาที่รับย้ายพิจารณาอนุมัติ</a:t>
            </a:r>
            <a:endParaRPr lang="en-US" sz="3400" b="1" dirty="0" smtClean="0">
              <a:latin typeface="TH SarabunIT๙" pitchFamily="34" charset="-34"/>
              <a:cs typeface="TH SarabunIT๙" pitchFamily="34" charset="-34"/>
            </a:endParaRPr>
          </a:p>
          <a:p>
            <a:pPr marL="0" indent="361950">
              <a:spcBef>
                <a:spcPts val="0"/>
              </a:spcBef>
              <a:buNone/>
            </a:pP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การย้ายข้าราชการครูและบุคลากรทางการศึกษาที่มี</a:t>
            </a:r>
            <a:r>
              <a:rPr lang="th-TH" sz="3400" b="1" dirty="0" err="1" smtClean="0">
                <a:latin typeface="TH SarabunIT๙" pitchFamily="34" charset="-34"/>
                <a:cs typeface="TH SarabunIT๙" pitchFamily="34" charset="-34"/>
              </a:rPr>
              <a:t>วิทย</a:t>
            </a: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ฐานะเชี่ยวชาญพิเศษ ให้ อ.ก.ค.ศ.เขตพื้นที่การศึกษาที่รับย้ายเสนอ ก.ค.ศ. พิจารณาอนุมัติ</a:t>
            </a:r>
            <a:endParaRPr lang="th-TH" sz="34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719385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53</a:t>
            </a:fld>
            <a:endParaRPr lang="th-TH" dirty="0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ชื่อเรื่องรอง 3"/>
          <p:cNvSpPr txBox="1">
            <a:spLocks/>
          </p:cNvSpPr>
          <p:nvPr/>
        </p:nvSpPr>
        <p:spPr>
          <a:xfrm>
            <a:off x="467544" y="1400964"/>
            <a:ext cx="8468326" cy="4680520"/>
          </a:xfrm>
          <a:prstGeom prst="rect">
            <a:avLst/>
          </a:prstGeom>
        </p:spPr>
        <p:txBody>
          <a:bodyPr vert="horz">
            <a:no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1073150">
              <a:buNone/>
            </a:pP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ทั้งนี้ หลักเกณฑ์ ว 16/2558 ใช้สำหรับข้าราชการครูและบุคลากรทางการศึกษา ตำแหน่งครู สังกัดสำนักงานคณะกรรมการการศึกษาขั้นพื้นฐาน เท่านั้น โดยให้ข้าราชการครูและบุคลากรทางการศึกษา ตำแหน่งครู  ยื่นคำร้องขอย้ายตามหลักเกณฑ์และวิธีการที่ ก.ค.ศ. กำหนดไว้เดิม </a:t>
            </a:r>
            <a:r>
              <a:rPr lang="en-US" sz="3600" b="1" dirty="0" smtClean="0"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ว </a:t>
            </a:r>
            <a:r>
              <a:rPr lang="en-US" sz="3600" b="1" dirty="0" smtClean="0">
                <a:latin typeface="TH SarabunIT๙" pitchFamily="34" charset="-34"/>
                <a:cs typeface="TH SarabunIT๙" pitchFamily="34" charset="-34"/>
              </a:rPr>
              <a:t>8/2549) </a:t>
            </a: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ได้อีกเพียง 1 ครั้ง   และให้ยื่นคำร้องขอย้ายตามหลักเกณฑ์ ว 16/2558 ตั้งแต่เดือนมกราคม 2559 เป็นต้นไป</a:t>
            </a:r>
            <a:endParaRPr lang="th-TH" sz="36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7719385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692696"/>
            <a:ext cx="4643470" cy="6165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รูปภาพ 13" descr="meeting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1196752"/>
            <a:ext cx="2149721" cy="2304256"/>
          </a:xfrm>
          <a:prstGeom prst="rect">
            <a:avLst/>
          </a:prstGeom>
        </p:spPr>
      </p:pic>
      <p:sp>
        <p:nvSpPr>
          <p:cNvPr id="10" name="ตัวแทนเนื้อหา 9"/>
          <p:cNvSpPr>
            <a:spLocks noGrp="1"/>
          </p:cNvSpPr>
          <p:nvPr>
            <p:ph idx="1"/>
          </p:nvPr>
        </p:nvSpPr>
        <p:spPr>
          <a:xfrm>
            <a:off x="342928" y="1693831"/>
            <a:ext cx="8229600" cy="41834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การย้าย หมายถึง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แต่งตั้งข้าราชการครูฯ </a:t>
            </a:r>
            <a:br>
              <a:rPr lang="th-TH" sz="4000" b="1" dirty="0">
                <a:latin typeface="TH SarabunIT๙" pitchFamily="34" charset="-34"/>
                <a:cs typeface="TH SarabunIT๙" pitchFamily="34" charset="-34"/>
              </a:rPr>
            </a:b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ให้ดำรงตำแหน่งว่าง การย้าย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สับเปลี่ยน</a:t>
            </a:r>
          </a:p>
          <a:p>
            <a:pPr marL="0" indent="0">
              <a:buNone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และ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ย้ายโดย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การตัดโอนตำแหน่ง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และ </a:t>
            </a:r>
          </a:p>
          <a:p>
            <a:pPr marL="0" indent="0">
              <a:buNone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อัตราเงินเดือน </a:t>
            </a: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ไปดำรงตำแหน่งเดิมในหน่วยงานการศึกษา หรือส่วนราชการอื่น</a:t>
            </a:r>
          </a:p>
          <a:p>
            <a:pPr marL="0" indent="0">
              <a:buNone/>
            </a:pPr>
            <a:endParaRPr lang="th-TH" dirty="0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9439F8-0BB5-4E0C-9339-ECB6220929EA}" type="slidenum">
              <a:rPr lang="th-TH" smtClean="0"/>
              <a:pPr>
                <a:defRPr/>
              </a:pPr>
              <a:t>6</a:t>
            </a:fld>
            <a:endParaRPr lang="th-TH" dirty="0"/>
          </a:p>
        </p:txBody>
      </p:sp>
      <p:pic>
        <p:nvPicPr>
          <p:cNvPr id="7" name="รูปภาพ 6" descr="logo โปร่งใส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69742216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03213" y="1124744"/>
            <a:ext cx="8589267" cy="4176464"/>
          </a:xfrm>
        </p:spPr>
        <p:txBody>
          <a:bodyPr>
            <a:noAutofit/>
          </a:bodyPr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กรณีการย้ายข้าราชการครู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แบ่งเป็น ๓ กรณี ดังนี้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273050" indent="17303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๑. การ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ย้ายกรณี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ปกติ</a:t>
            </a:r>
          </a:p>
          <a:p>
            <a:pPr marL="273050" indent="17303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๒.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การย้ายกรณีพิเศษ </a:t>
            </a:r>
          </a:p>
          <a:p>
            <a:pPr marL="273050" indent="17303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๓. การย้ายกรณีเพื่อประโยชน์ของทางราชการ</a:t>
            </a:r>
            <a:endParaRPr lang="th-TH" sz="44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7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6540886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30461" y="1700808"/>
            <a:ext cx="8245995" cy="3653760"/>
          </a:xfrm>
        </p:spPr>
        <p:txBody>
          <a:bodyPr>
            <a:norm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๑. การย้ายกรณีปกติ ได้แก่</a:t>
            </a: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 ๑.๑ การ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ย้ายเพื่ออยู่รวมกับคู่สมรส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 ๑.๒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การย้ายเพื่อดูแลบิดา มารดา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 ๑.๓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การย้ายเพื่อกลับภูมิลำเนา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36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8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2942820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12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2" name="AutoShape 14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3" name="AutoShape 16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4" name="AutoShape 18" descr="ผลการค้นหารูปภาพสำหรับ ดอกไม้สำหรับ powerpoint"/>
          <p:cNvSpPr>
            <a:spLocks noChangeAspect="1" noChangeArrowheads="1"/>
          </p:cNvSpPr>
          <p:nvPr/>
        </p:nvSpPr>
        <p:spPr bwMode="auto">
          <a:xfrm>
            <a:off x="303213" y="-457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5613" y="1535702"/>
            <a:ext cx="8269315" cy="4536504"/>
          </a:xfrm>
        </p:spPr>
        <p:txBody>
          <a:bodyPr>
            <a:noAutofit/>
          </a:bodyPr>
          <a:lstStyle/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๒. การย้ายกรณีพิเศษ  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ได้แก่</a:t>
            </a:r>
          </a:p>
          <a:p>
            <a:pPr marL="446088" indent="-44608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	๒.๑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การย้ายติดตามคู่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สมรส  </a:t>
            </a:r>
          </a:p>
          <a:p>
            <a:pPr marL="446088" indent="-44608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๒.๒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การย้ายเนื่องจากเจ็บป่วยร้ายแรง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622300" indent="-1714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๒.๓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การย้ายเนื่องจากถูกคุกคามต่อชีวิต</a:t>
            </a:r>
            <a:endParaRPr lang="en-US" sz="4400" b="1" dirty="0">
              <a:latin typeface="TH SarabunIT๙" pitchFamily="34" charset="-34"/>
              <a:cs typeface="TH SarabunIT๙" pitchFamily="34" charset="-34"/>
            </a:endParaRPr>
          </a:p>
          <a:p>
            <a:pPr marL="622300" indent="-17145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๒.๔ </a:t>
            </a: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การย้ายเพื่อดูแลบิดา มารดา หรือคู่สมรส </a:t>
            </a:r>
          </a:p>
          <a:p>
            <a:pPr marL="1349375" indent="-179388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ซึ่งเจ็บป่วยร้ายแรง</a:t>
            </a:r>
            <a:endParaRPr lang="th-TH" sz="44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C024B9-379D-4B70-AEB0-533F505F51E2}" type="slidenum">
              <a:rPr lang="th-TH" smtClean="0"/>
              <a:pPr>
                <a:defRPr/>
              </a:pPr>
              <a:t>9</a:t>
            </a:fld>
            <a:endParaRPr lang="th-TH"/>
          </a:p>
        </p:txBody>
      </p:sp>
      <p:pic>
        <p:nvPicPr>
          <p:cNvPr id="10" name="รูปภาพ 9" descr="logo โปร่งใส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-45191"/>
            <a:ext cx="1143008" cy="16168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1960" y="6072206"/>
            <a:ext cx="4345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1800" dirty="0">
              <a:solidFill>
                <a:schemeClr val="tx1">
                  <a:lumMod val="95000"/>
                  <a:lumOff val="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016629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ไหลเวียน">
  <a:themeElements>
    <a:clrScheme name="ไหลเวียน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ไหลเวียน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2073</TotalTime>
  <Words>2942</Words>
  <Application>Microsoft Office PowerPoint</Application>
  <PresentationFormat>นำเสนอทางหน้าจอ (4:3)</PresentationFormat>
  <Paragraphs>489</Paragraphs>
  <Slides>54</Slides>
  <Notes>52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10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54</vt:i4>
      </vt:variant>
    </vt:vector>
  </HeadingPairs>
  <TitlesOfParts>
    <vt:vector size="65" baseType="lpstr">
      <vt:lpstr>Arial</vt:lpstr>
      <vt:lpstr>Angsana New</vt:lpstr>
      <vt:lpstr>Cordia New</vt:lpstr>
      <vt:lpstr>TH SarabunPSK</vt:lpstr>
      <vt:lpstr>Calibri</vt:lpstr>
      <vt:lpstr>TH SarabunIT๙</vt:lpstr>
      <vt:lpstr>Browallia New</vt:lpstr>
      <vt:lpstr>Wingdings 2</vt:lpstr>
      <vt:lpstr>Wingdings</vt:lpstr>
      <vt:lpstr>Constantia</vt:lpstr>
      <vt:lpstr>ไหลเวียน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เรื่องที่ 4.1</dc:title>
  <dc:creator>Microsoft Windows</dc:creator>
  <cp:lastModifiedBy>admin</cp:lastModifiedBy>
  <cp:revision>271</cp:revision>
  <cp:lastPrinted>2015-08-04T02:40:26Z</cp:lastPrinted>
  <dcterms:created xsi:type="dcterms:W3CDTF">2015-05-21T06:06:02Z</dcterms:created>
  <dcterms:modified xsi:type="dcterms:W3CDTF">2015-08-23T14:42:43Z</dcterms:modified>
</cp:coreProperties>
</file>